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2" r:id="rId3"/>
    <p:sldId id="293" r:id="rId4"/>
    <p:sldId id="294" r:id="rId5"/>
    <p:sldId id="257" r:id="rId6"/>
    <p:sldId id="289" r:id="rId7"/>
    <p:sldId id="278" r:id="rId8"/>
    <p:sldId id="258" r:id="rId9"/>
    <p:sldId id="283" r:id="rId10"/>
    <p:sldId id="259" r:id="rId11"/>
    <p:sldId id="284" r:id="rId12"/>
    <p:sldId id="260" r:id="rId13"/>
    <p:sldId id="285" r:id="rId14"/>
    <p:sldId id="261" r:id="rId15"/>
    <p:sldId id="282" r:id="rId16"/>
    <p:sldId id="262" r:id="rId17"/>
    <p:sldId id="291" r:id="rId18"/>
    <p:sldId id="286" r:id="rId19"/>
    <p:sldId id="263" r:id="rId20"/>
    <p:sldId id="279" r:id="rId21"/>
    <p:sldId id="264" r:id="rId22"/>
    <p:sldId id="287" r:id="rId23"/>
    <p:sldId id="265" r:id="rId24"/>
    <p:sldId id="288" r:id="rId25"/>
    <p:sldId id="266" r:id="rId26"/>
    <p:sldId id="281" r:id="rId27"/>
    <p:sldId id="290" r:id="rId28"/>
    <p:sldId id="267" r:id="rId29"/>
    <p:sldId id="280" r:id="rId30"/>
    <p:sldId id="268" r:id="rId31"/>
    <p:sldId id="269" r:id="rId32"/>
    <p:sldId id="270" r:id="rId33"/>
    <p:sldId id="271" r:id="rId34"/>
    <p:sldId id="272" r:id="rId35"/>
    <p:sldId id="273" r:id="rId36"/>
    <p:sldId id="274" r:id="rId37"/>
    <p:sldId id="275" r:id="rId38"/>
    <p:sldId id="276" r:id="rId39"/>
    <p:sldId id="295" r:id="rId40"/>
    <p:sldId id="296" r:id="rId41"/>
    <p:sldId id="297" r:id="rId42"/>
    <p:sldId id="298" r:id="rId43"/>
    <p:sldId id="27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553" autoAdjust="0"/>
  </p:normalViewPr>
  <p:slideViewPr>
    <p:cSldViewPr>
      <p:cViewPr varScale="1">
        <p:scale>
          <a:sx n="56" d="100"/>
          <a:sy n="56" d="100"/>
        </p:scale>
        <p:origin x="-792" y="-90"/>
      </p:cViewPr>
      <p:guideLst>
        <p:guide orient="horz" pos="2160"/>
        <p:guide pos="2880"/>
      </p:guideLst>
    </p:cSldViewPr>
  </p:slideViewPr>
  <p:outlineViewPr>
    <p:cViewPr>
      <p:scale>
        <a:sx n="33" d="100"/>
        <a:sy n="33" d="100"/>
      </p:scale>
      <p:origin x="0" y="1512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77BEFBC-DB48-485A-8A89-7F458E8FCA0B}" type="datetimeFigureOut">
              <a:rPr lang="en-US" smtClean="0"/>
              <a:t>3/6/2021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33C6645-CCFB-4B1B-8780-541A10947C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7BEFBC-DB48-485A-8A89-7F458E8FCA0B}" type="datetimeFigureOut">
              <a:rPr lang="en-US" smtClean="0"/>
              <a:t>3/6/2021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C6645-CCFB-4B1B-8780-541A10947C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7BEFBC-DB48-485A-8A89-7F458E8FCA0B}" type="datetimeFigureOut">
              <a:rPr lang="en-US" smtClean="0"/>
              <a:t>3/6/2021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C6645-CCFB-4B1B-8780-541A10947C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7BEFBC-DB48-485A-8A89-7F458E8FCA0B}" type="datetimeFigureOut">
              <a:rPr lang="en-US" smtClean="0"/>
              <a:t>3/6/2021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C6645-CCFB-4B1B-8780-541A10947C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7BEFBC-DB48-485A-8A89-7F458E8FCA0B}" type="datetimeFigureOut">
              <a:rPr lang="en-US" smtClean="0"/>
              <a:t>3/6/2021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C6645-CCFB-4B1B-8780-541A10947C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7BEFBC-DB48-485A-8A89-7F458E8FCA0B}" type="datetimeFigureOut">
              <a:rPr lang="en-US" smtClean="0"/>
              <a:t>3/6/2021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C6645-CCFB-4B1B-8780-541A10947C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77BEFBC-DB48-485A-8A89-7F458E8FCA0B}" type="datetimeFigureOut">
              <a:rPr lang="en-US" smtClean="0"/>
              <a:t>3/6/2021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3C6645-CCFB-4B1B-8780-541A10947C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77BEFBC-DB48-485A-8A89-7F458E8FCA0B}" type="datetimeFigureOut">
              <a:rPr lang="en-US" smtClean="0"/>
              <a:t>3/6/2021</a:t>
            </a:fld>
            <a:endParaRPr lang="en-US"/>
          </a:p>
        </p:txBody>
      </p:sp>
      <p:sp>
        <p:nvSpPr>
          <p:cNvPr id="8" name="Slide Number Placeholder 7"/>
          <p:cNvSpPr>
            <a:spLocks noGrp="1"/>
          </p:cNvSpPr>
          <p:nvPr>
            <p:ph type="sldNum" sz="quarter" idx="11"/>
          </p:nvPr>
        </p:nvSpPr>
        <p:spPr/>
        <p:txBody>
          <a:bodyPr/>
          <a:lstStyle/>
          <a:p>
            <a:fld id="{D33C6645-CCFB-4B1B-8780-541A10947C3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BEFBC-DB48-485A-8A89-7F458E8FCA0B}" type="datetimeFigureOut">
              <a:rPr lang="en-US" smtClean="0"/>
              <a:t>3/6/2021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3C6645-CCFB-4B1B-8780-541A10947C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7BEFBC-DB48-485A-8A89-7F458E8FCA0B}" type="datetimeFigureOut">
              <a:rPr lang="en-US" smtClean="0"/>
              <a:t>3/6/2021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33C6645-CCFB-4B1B-8780-541A10947C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77BEFBC-DB48-485A-8A89-7F458E8FCA0B}" type="datetimeFigureOut">
              <a:rPr lang="en-US" smtClean="0"/>
              <a:t>3/6/2021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C6645-CCFB-4B1B-8780-541A10947C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77BEFBC-DB48-485A-8A89-7F458E8FCA0B}" type="datetimeFigureOut">
              <a:rPr lang="en-US" smtClean="0"/>
              <a:t>3/6/2021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33C6645-CCFB-4B1B-8780-541A10947C3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WitchCon</a:t>
            </a:r>
            <a:r>
              <a:rPr lang="en-US" dirty="0" smtClean="0"/>
              <a:t> 2021</a:t>
            </a:r>
            <a:endParaRPr lang="en-US" dirty="0"/>
          </a:p>
        </p:txBody>
      </p:sp>
      <p:sp>
        <p:nvSpPr>
          <p:cNvPr id="7" name="Content Placeholder 6"/>
          <p:cNvSpPr>
            <a:spLocks noGrp="1"/>
          </p:cNvSpPr>
          <p:nvPr>
            <p:ph idx="1"/>
          </p:nvPr>
        </p:nvSpPr>
        <p:spPr/>
        <p:txBody>
          <a:bodyPr>
            <a:normAutofit/>
          </a:bodyPr>
          <a:lstStyle/>
          <a:p>
            <a:pPr marL="137160" indent="0" algn="ctr">
              <a:buNone/>
            </a:pPr>
            <a:r>
              <a:rPr lang="en-US" sz="5400" b="1" dirty="0" smtClean="0">
                <a:solidFill>
                  <a:schemeClr val="accent3"/>
                </a:solidFill>
                <a:latin typeface="Calibri" panose="020F0502020204030204" pitchFamily="34" charset="0"/>
              </a:rPr>
              <a:t>The Magic of a Witch’s Potions</a:t>
            </a:r>
          </a:p>
          <a:p>
            <a:pPr marL="137160" indent="0" algn="ctr">
              <a:buNone/>
            </a:pPr>
            <a:r>
              <a:rPr lang="en-US" sz="5400" b="1" dirty="0" smtClean="0">
                <a:solidFill>
                  <a:schemeClr val="accent3"/>
                </a:solidFill>
                <a:latin typeface="Calibri" panose="020F0502020204030204" pitchFamily="34" charset="0"/>
              </a:rPr>
              <a:t>By </a:t>
            </a:r>
          </a:p>
          <a:p>
            <a:pPr marL="137160" indent="0" algn="ctr">
              <a:buNone/>
            </a:pPr>
            <a:r>
              <a:rPr lang="en-US" sz="5400" b="1" dirty="0" smtClean="0">
                <a:solidFill>
                  <a:schemeClr val="accent3"/>
                </a:solidFill>
                <a:latin typeface="Calibri" panose="020F0502020204030204" pitchFamily="34" charset="0"/>
              </a:rPr>
              <a:t>Michael </a:t>
            </a:r>
            <a:r>
              <a:rPr lang="en-US" sz="5400" b="1" dirty="0" err="1" smtClean="0">
                <a:solidFill>
                  <a:schemeClr val="accent3"/>
                </a:solidFill>
                <a:latin typeface="Calibri" panose="020F0502020204030204" pitchFamily="34" charset="0"/>
              </a:rPr>
              <a:t>Furie</a:t>
            </a:r>
            <a:endParaRPr lang="en-US" sz="5400" b="1" dirty="0">
              <a:solidFill>
                <a:schemeClr val="accent3"/>
              </a:solidFill>
              <a:latin typeface="Calibri" panose="020F0502020204030204" pitchFamily="34" charset="0"/>
            </a:endParaRPr>
          </a:p>
        </p:txBody>
      </p:sp>
    </p:spTree>
    <p:extLst>
      <p:ext uri="{BB962C8B-B14F-4D97-AF65-F5344CB8AC3E}">
        <p14:creationId xmlns:p14="http://schemas.microsoft.com/office/powerpoint/2010/main" val="2974246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8305800" cy="5755422"/>
          </a:xfrm>
          <a:prstGeom prst="rect">
            <a:avLst/>
          </a:prstGeom>
        </p:spPr>
        <p:txBody>
          <a:bodyPr wrap="square">
            <a:spAutoFit/>
          </a:bodyPr>
          <a:lstStyle/>
          <a:p>
            <a:pPr lvl="0"/>
            <a:r>
              <a:rPr lang="en-US" sz="3200" b="1" dirty="0"/>
              <a:t>Anointing </a:t>
            </a:r>
            <a:r>
              <a:rPr lang="en-US" sz="3200" b="1" dirty="0" smtClean="0"/>
              <a:t>Liquid</a:t>
            </a:r>
          </a:p>
          <a:p>
            <a:pPr lvl="0"/>
            <a:endParaRPr lang="en-US" sz="2800" dirty="0"/>
          </a:p>
          <a:p>
            <a:pPr lvl="0"/>
            <a:endParaRPr lang="en-US" sz="2800" dirty="0"/>
          </a:p>
          <a:p>
            <a:r>
              <a:rPr lang="en-US" sz="2800" dirty="0"/>
              <a:t>A great way to use a brew or an unsweetened potion is as an anointing liquid. </a:t>
            </a:r>
            <a:endParaRPr lang="en-US" sz="2800" dirty="0" smtClean="0"/>
          </a:p>
          <a:p>
            <a:endParaRPr lang="en-US" sz="2800" dirty="0"/>
          </a:p>
          <a:p>
            <a:r>
              <a:rPr lang="en-US" sz="2800" dirty="0" smtClean="0"/>
              <a:t>This </a:t>
            </a:r>
            <a:r>
              <a:rPr lang="en-US" sz="2800" dirty="0"/>
              <a:t>can make a fine substitute for a magical oil or a perfume. Talismans and charm bags can be lightly anointed with an appropriate brew in order to increase their effectiveness and seal in the magic without the heavy residue that an oil can leave. It can also be very convenient to whip up a brew on the stove if the required magical oil is not readily available. </a:t>
            </a:r>
          </a:p>
        </p:txBody>
      </p:sp>
    </p:spTree>
    <p:extLst>
      <p:ext uri="{BB962C8B-B14F-4D97-AF65-F5344CB8AC3E}">
        <p14:creationId xmlns:p14="http://schemas.microsoft.com/office/powerpoint/2010/main" val="3346773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599"/>
          </a:xfrm>
        </p:spPr>
        <p:txBody>
          <a:bodyPr>
            <a:normAutofit fontScale="90000"/>
          </a:bodyPr>
          <a:lstStyle/>
          <a:p>
            <a:r>
              <a:rPr lang="en-US" dirty="0" smtClean="0"/>
              <a:t>New Moon Brew</a:t>
            </a:r>
            <a:endParaRPr lang="en-US" dirty="0"/>
          </a:p>
        </p:txBody>
      </p:sp>
      <p:sp>
        <p:nvSpPr>
          <p:cNvPr id="3" name="Subtitle 2"/>
          <p:cNvSpPr>
            <a:spLocks noGrp="1"/>
          </p:cNvSpPr>
          <p:nvPr>
            <p:ph type="subTitle" idx="1"/>
          </p:nvPr>
        </p:nvSpPr>
        <p:spPr>
          <a:xfrm>
            <a:off x="228600" y="1066800"/>
            <a:ext cx="8763000" cy="5562600"/>
          </a:xfrm>
        </p:spPr>
        <p:txBody>
          <a:bodyPr>
            <a:normAutofit/>
          </a:bodyPr>
          <a:lstStyle/>
          <a:p>
            <a:pPr marL="457200" indent="-457200" algn="l">
              <a:buFont typeface="Arial" panose="020B0604020202020204" pitchFamily="34" charset="0"/>
              <a:buChar char="•"/>
            </a:pPr>
            <a:r>
              <a:rPr lang="en-US" sz="3200" dirty="0" smtClean="0">
                <a:solidFill>
                  <a:schemeClr val="tx1"/>
                </a:solidFill>
              </a:rPr>
              <a:t>2 cups Water</a:t>
            </a:r>
          </a:p>
          <a:p>
            <a:pPr marL="457200" indent="-457200" algn="l">
              <a:buFont typeface="Arial" panose="020B0604020202020204" pitchFamily="34" charset="0"/>
              <a:buChar char="•"/>
            </a:pPr>
            <a:r>
              <a:rPr lang="en-US" sz="3200" dirty="0" smtClean="0">
                <a:solidFill>
                  <a:schemeClr val="tx1"/>
                </a:solidFill>
              </a:rPr>
              <a:t>1 tablespoon Golden Raisins</a:t>
            </a:r>
          </a:p>
          <a:p>
            <a:pPr marL="457200" indent="-457200" algn="l">
              <a:buFont typeface="Arial" panose="020B0604020202020204" pitchFamily="34" charset="0"/>
              <a:buChar char="•"/>
            </a:pPr>
            <a:r>
              <a:rPr lang="en-US" sz="3200" dirty="0" smtClean="0">
                <a:solidFill>
                  <a:schemeClr val="tx1"/>
                </a:solidFill>
              </a:rPr>
              <a:t>2 teaspoon Turmeric</a:t>
            </a:r>
          </a:p>
          <a:p>
            <a:pPr marL="457200" indent="-457200" algn="l">
              <a:buFont typeface="Arial" panose="020B0604020202020204" pitchFamily="34" charset="0"/>
              <a:buChar char="•"/>
            </a:pPr>
            <a:r>
              <a:rPr lang="en-US" sz="3200" dirty="0" smtClean="0">
                <a:solidFill>
                  <a:schemeClr val="tx1"/>
                </a:solidFill>
              </a:rPr>
              <a:t>2 teaspoon Sandalwood (or </a:t>
            </a:r>
            <a:r>
              <a:rPr lang="en-US" sz="3200" dirty="0" err="1" smtClean="0">
                <a:solidFill>
                  <a:schemeClr val="tx1"/>
                </a:solidFill>
              </a:rPr>
              <a:t>Calamus</a:t>
            </a:r>
            <a:r>
              <a:rPr lang="en-US" sz="3200" dirty="0" smtClean="0">
                <a:solidFill>
                  <a:schemeClr val="tx1"/>
                </a:solidFill>
              </a:rPr>
              <a:t>)</a:t>
            </a:r>
          </a:p>
          <a:p>
            <a:pPr marL="457200" indent="-457200" algn="l">
              <a:buFont typeface="Arial" panose="020B0604020202020204" pitchFamily="34" charset="0"/>
              <a:buChar char="•"/>
            </a:pPr>
            <a:r>
              <a:rPr lang="en-US" sz="3200" dirty="0" smtClean="0">
                <a:solidFill>
                  <a:schemeClr val="tx1"/>
                </a:solidFill>
              </a:rPr>
              <a:t>½ teaspoon Poppy Seeds</a:t>
            </a:r>
          </a:p>
          <a:p>
            <a:pPr algn="l"/>
            <a:endParaRPr lang="en-US" sz="3200" dirty="0" smtClean="0">
              <a:solidFill>
                <a:schemeClr val="tx1"/>
              </a:solidFill>
            </a:endParaRPr>
          </a:p>
          <a:p>
            <a:pPr algn="l"/>
            <a:r>
              <a:rPr lang="en-US" sz="3200" dirty="0" smtClean="0">
                <a:solidFill>
                  <a:schemeClr val="tx1"/>
                </a:solidFill>
              </a:rPr>
              <a:t>Empower the ingredients and brew together. Once cooled and strained, this brew can be used to anoint  talismans for new moon energy or for abundance.</a:t>
            </a:r>
            <a:endParaRPr lang="en-US" sz="3200" dirty="0">
              <a:solidFill>
                <a:schemeClr val="tx1"/>
              </a:solidFill>
            </a:endParaRPr>
          </a:p>
        </p:txBody>
      </p:sp>
    </p:spTree>
    <p:extLst>
      <p:ext uri="{BB962C8B-B14F-4D97-AF65-F5344CB8AC3E}">
        <p14:creationId xmlns:p14="http://schemas.microsoft.com/office/powerpoint/2010/main" val="916861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534400" cy="6617196"/>
          </a:xfrm>
          <a:prstGeom prst="rect">
            <a:avLst/>
          </a:prstGeom>
        </p:spPr>
        <p:txBody>
          <a:bodyPr wrap="square">
            <a:spAutoFit/>
          </a:bodyPr>
          <a:lstStyle/>
          <a:p>
            <a:pPr lvl="0"/>
            <a:r>
              <a:rPr lang="en-US" sz="2400" b="1" dirty="0"/>
              <a:t>Cleansing </a:t>
            </a:r>
            <a:r>
              <a:rPr lang="en-US" sz="2400" b="1" dirty="0" smtClean="0"/>
              <a:t>Liquid</a:t>
            </a:r>
            <a:endParaRPr lang="en-US" sz="2400" b="1" dirty="0"/>
          </a:p>
          <a:p>
            <a:endParaRPr lang="en-US" sz="2400" dirty="0" smtClean="0"/>
          </a:p>
          <a:p>
            <a:r>
              <a:rPr lang="en-US" sz="2400" dirty="0" smtClean="0"/>
              <a:t>Though </a:t>
            </a:r>
            <a:r>
              <a:rPr lang="en-US" sz="2400" dirty="0"/>
              <a:t>potions and brews can be used to help imbue a person or object with power to reach a magical goal, they can also be used to strip away unwanted energies when needed. </a:t>
            </a:r>
            <a:endParaRPr lang="en-US" sz="2400" dirty="0" smtClean="0"/>
          </a:p>
          <a:p>
            <a:endParaRPr lang="en-US" sz="2400" dirty="0" smtClean="0"/>
          </a:p>
          <a:p>
            <a:r>
              <a:rPr lang="en-US" sz="2800" dirty="0" smtClean="0"/>
              <a:t>Washing </a:t>
            </a:r>
            <a:r>
              <a:rPr lang="en-US" sz="2800" dirty="0"/>
              <a:t>the </a:t>
            </a:r>
            <a:r>
              <a:rPr lang="en-US" sz="2800" b="1" dirty="0"/>
              <a:t>hands, anointing the wrists, forehead, the back of the neck, bend of the knees, and soles of the feet </a:t>
            </a:r>
            <a:r>
              <a:rPr lang="en-US" sz="2800" dirty="0"/>
              <a:t>are excellent methods of using a brew for personal energetic cleansing. You can also dip amulets and talismans in a light cleansing brew (such as an infusion of </a:t>
            </a:r>
            <a:r>
              <a:rPr lang="en-US" sz="2800" b="1" dirty="0"/>
              <a:t>thyme and rosemary</a:t>
            </a:r>
            <a:r>
              <a:rPr lang="en-US" sz="2800" dirty="0"/>
              <a:t>) to rid them of unwanted, incompatible energies or dip them into stronger brews (with herbs such as </a:t>
            </a:r>
            <a:r>
              <a:rPr lang="en-US" sz="2800" b="1" dirty="0"/>
              <a:t>nettle, mullein, and some garlic, etc</a:t>
            </a:r>
            <a:r>
              <a:rPr lang="en-US" sz="2800" dirty="0"/>
              <a:t>.) to strip them of their power</a:t>
            </a:r>
            <a:r>
              <a:rPr lang="en-US" sz="2400" dirty="0"/>
              <a:t>. </a:t>
            </a:r>
          </a:p>
        </p:txBody>
      </p:sp>
    </p:spTree>
    <p:extLst>
      <p:ext uri="{BB962C8B-B14F-4D97-AF65-F5344CB8AC3E}">
        <p14:creationId xmlns:p14="http://schemas.microsoft.com/office/powerpoint/2010/main" val="272126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838199"/>
          </a:xfrm>
        </p:spPr>
        <p:txBody>
          <a:bodyPr>
            <a:normAutofit/>
          </a:bodyPr>
          <a:lstStyle/>
          <a:p>
            <a:r>
              <a:rPr lang="en-US" dirty="0" smtClean="0"/>
              <a:t>Elemental Cleansing Brew</a:t>
            </a:r>
            <a:endParaRPr lang="en-US" dirty="0"/>
          </a:p>
        </p:txBody>
      </p:sp>
      <p:sp>
        <p:nvSpPr>
          <p:cNvPr id="3" name="Subtitle 2"/>
          <p:cNvSpPr>
            <a:spLocks noGrp="1"/>
          </p:cNvSpPr>
          <p:nvPr>
            <p:ph type="subTitle" idx="1"/>
          </p:nvPr>
        </p:nvSpPr>
        <p:spPr>
          <a:xfrm>
            <a:off x="304800" y="1066800"/>
            <a:ext cx="8686800" cy="5638800"/>
          </a:xfrm>
        </p:spPr>
        <p:txBody>
          <a:bodyPr>
            <a:normAutofit/>
          </a:bodyPr>
          <a:lstStyle/>
          <a:p>
            <a:pPr marL="457200" indent="-457200" algn="l">
              <a:buFont typeface="Arial" panose="020B0604020202020204" pitchFamily="34" charset="0"/>
              <a:buChar char="•"/>
            </a:pPr>
            <a:r>
              <a:rPr lang="en-US" sz="2400" dirty="0" smtClean="0">
                <a:solidFill>
                  <a:schemeClr val="tx1"/>
                </a:solidFill>
              </a:rPr>
              <a:t>2 cups Water (for water!) </a:t>
            </a:r>
          </a:p>
          <a:p>
            <a:pPr marL="457200" indent="-457200" algn="l">
              <a:buFont typeface="Arial" panose="020B0604020202020204" pitchFamily="34" charset="0"/>
              <a:buChar char="•"/>
            </a:pPr>
            <a:r>
              <a:rPr lang="en-US" sz="2400" dirty="0" smtClean="0">
                <a:solidFill>
                  <a:schemeClr val="tx1"/>
                </a:solidFill>
              </a:rPr>
              <a:t>1 teaspoon Cinnamon (for fire &amp; success)</a:t>
            </a:r>
          </a:p>
          <a:p>
            <a:pPr marL="457200" indent="-457200" algn="l">
              <a:buFont typeface="Arial" panose="020B0604020202020204" pitchFamily="34" charset="0"/>
              <a:buChar char="•"/>
            </a:pPr>
            <a:r>
              <a:rPr lang="en-US" sz="2400" dirty="0" smtClean="0">
                <a:solidFill>
                  <a:schemeClr val="tx1"/>
                </a:solidFill>
              </a:rPr>
              <a:t>1 teaspoon Pepper (for fire &amp; banishing)</a:t>
            </a:r>
          </a:p>
          <a:p>
            <a:pPr marL="457200" indent="-457200" algn="l">
              <a:buFont typeface="Arial" panose="020B0604020202020204" pitchFamily="34" charset="0"/>
              <a:buChar char="•"/>
            </a:pPr>
            <a:r>
              <a:rPr lang="en-US" sz="2400" dirty="0" smtClean="0">
                <a:solidFill>
                  <a:schemeClr val="tx1"/>
                </a:solidFill>
              </a:rPr>
              <a:t>1 teaspoon Rosemary (for fire &amp; banishing)</a:t>
            </a:r>
          </a:p>
          <a:p>
            <a:pPr marL="457200" indent="-457200" algn="l">
              <a:buFont typeface="Arial" panose="020B0604020202020204" pitchFamily="34" charset="0"/>
              <a:buChar char="•"/>
            </a:pPr>
            <a:r>
              <a:rPr lang="en-US" sz="2400" dirty="0" smtClean="0">
                <a:solidFill>
                  <a:schemeClr val="tx1"/>
                </a:solidFill>
              </a:rPr>
              <a:t>1 teaspoon Garlic powder (for fire &amp; banishing)</a:t>
            </a:r>
          </a:p>
          <a:p>
            <a:pPr marL="457200" indent="-457200" algn="l">
              <a:buFont typeface="Arial" panose="020B0604020202020204" pitchFamily="34" charset="0"/>
              <a:buChar char="•"/>
            </a:pPr>
            <a:r>
              <a:rPr lang="en-US" sz="2400" dirty="0" smtClean="0">
                <a:solidFill>
                  <a:schemeClr val="tx1"/>
                </a:solidFill>
              </a:rPr>
              <a:t>1 teaspoon sage (for air &amp; cleansing)</a:t>
            </a:r>
          </a:p>
          <a:p>
            <a:pPr marL="457200" indent="-457200" algn="l">
              <a:buFont typeface="Arial" panose="020B0604020202020204" pitchFamily="34" charset="0"/>
              <a:buChar char="•"/>
            </a:pPr>
            <a:r>
              <a:rPr lang="en-US" sz="2400" dirty="0" smtClean="0">
                <a:solidFill>
                  <a:schemeClr val="tx1"/>
                </a:solidFill>
              </a:rPr>
              <a:t>1 teaspoon Chamomile (for water &amp; peace)</a:t>
            </a:r>
          </a:p>
          <a:p>
            <a:pPr marL="457200" indent="-457200" algn="l">
              <a:buFont typeface="Arial" panose="020B0604020202020204" pitchFamily="34" charset="0"/>
              <a:buChar char="•"/>
            </a:pPr>
            <a:r>
              <a:rPr lang="en-US" sz="2400" dirty="0" smtClean="0">
                <a:solidFill>
                  <a:schemeClr val="tx1"/>
                </a:solidFill>
              </a:rPr>
              <a:t>1 teaspoon Salt (for earth &amp; protection</a:t>
            </a:r>
          </a:p>
          <a:p>
            <a:pPr algn="l"/>
            <a:r>
              <a:rPr lang="en-US" sz="2400" dirty="0" smtClean="0">
                <a:solidFill>
                  <a:schemeClr val="tx1"/>
                </a:solidFill>
              </a:rPr>
              <a:t>Empower each ingredient for its element and purpose then brew together. Once cooled and strained, anoint the body or amulets as needed.</a:t>
            </a:r>
          </a:p>
          <a:p>
            <a:pPr marL="457200" indent="-457200" algn="l">
              <a:buFont typeface="Arial" panose="020B0604020202020204" pitchFamily="34" charset="0"/>
              <a:buChar char="•"/>
            </a:pPr>
            <a:endParaRPr lang="en-US" sz="2400" dirty="0">
              <a:solidFill>
                <a:schemeClr val="tx1"/>
              </a:solidFill>
            </a:endParaRPr>
          </a:p>
        </p:txBody>
      </p:sp>
    </p:spTree>
    <p:extLst>
      <p:ext uri="{BB962C8B-B14F-4D97-AF65-F5344CB8AC3E}">
        <p14:creationId xmlns:p14="http://schemas.microsoft.com/office/powerpoint/2010/main" val="867707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1"/>
            <a:ext cx="8686800" cy="5693866"/>
          </a:xfrm>
          <a:prstGeom prst="rect">
            <a:avLst/>
          </a:prstGeom>
        </p:spPr>
        <p:txBody>
          <a:bodyPr wrap="square">
            <a:spAutoFit/>
          </a:bodyPr>
          <a:lstStyle/>
          <a:p>
            <a:pPr lvl="0"/>
            <a:r>
              <a:rPr lang="en-US" sz="2800" b="1" dirty="0"/>
              <a:t>Magical Floor </a:t>
            </a:r>
            <a:r>
              <a:rPr lang="en-US" sz="2800" b="1" dirty="0" smtClean="0"/>
              <a:t>Wash</a:t>
            </a:r>
          </a:p>
          <a:p>
            <a:pPr lvl="0"/>
            <a:endParaRPr lang="en-US" sz="2800" dirty="0"/>
          </a:p>
          <a:p>
            <a:r>
              <a:rPr lang="en-US" sz="2800" dirty="0"/>
              <a:t>A classic powerful use of a brew in magical practice particularly for cleansing is to pour it into wash water and use that to clean the floors to cleanse a dwelling of unwanted energies</a:t>
            </a:r>
            <a:r>
              <a:rPr lang="en-US" sz="2800" dirty="0" smtClean="0"/>
              <a:t>.</a:t>
            </a:r>
          </a:p>
          <a:p>
            <a:endParaRPr lang="en-US" sz="2800" dirty="0"/>
          </a:p>
          <a:p>
            <a:r>
              <a:rPr lang="en-US" sz="2800" dirty="0" smtClean="0"/>
              <a:t> </a:t>
            </a:r>
            <a:r>
              <a:rPr lang="en-US" sz="2800" dirty="0"/>
              <a:t>This is an excellent method of cleansing provided that your floors are able to be scrubbed or mopped. If you have carpeted floors it’s possible to add a little brew to a carpet shampooer as long as it won’t stain though it may feel somewhat less magical. If that is the case, the following use of a brew may be more helpful. </a:t>
            </a:r>
          </a:p>
        </p:txBody>
      </p:sp>
    </p:spTree>
    <p:extLst>
      <p:ext uri="{BB962C8B-B14F-4D97-AF65-F5344CB8AC3E}">
        <p14:creationId xmlns:p14="http://schemas.microsoft.com/office/powerpoint/2010/main" val="1942220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799"/>
          </a:xfrm>
        </p:spPr>
        <p:txBody>
          <a:bodyPr>
            <a:noAutofit/>
          </a:bodyPr>
          <a:lstStyle/>
          <a:p>
            <a:r>
              <a:rPr lang="en-US" sz="2800" dirty="0" smtClean="0"/>
              <a:t>Floor Wash Brew for Financial Security</a:t>
            </a:r>
            <a:endParaRPr lang="en-US" sz="2800" dirty="0"/>
          </a:p>
        </p:txBody>
      </p:sp>
      <p:sp>
        <p:nvSpPr>
          <p:cNvPr id="3" name="Subtitle 2"/>
          <p:cNvSpPr>
            <a:spLocks noGrp="1"/>
          </p:cNvSpPr>
          <p:nvPr>
            <p:ph type="subTitle" idx="1"/>
          </p:nvPr>
        </p:nvSpPr>
        <p:spPr>
          <a:xfrm>
            <a:off x="457200" y="914400"/>
            <a:ext cx="8382000" cy="5486400"/>
          </a:xfrm>
        </p:spPr>
        <p:txBody>
          <a:bodyPr>
            <a:normAutofit/>
          </a:bodyPr>
          <a:lstStyle/>
          <a:p>
            <a:pPr marL="457200" indent="-457200" algn="l">
              <a:buFont typeface="Arial" panose="020B0604020202020204" pitchFamily="34" charset="0"/>
              <a:buChar char="•"/>
            </a:pPr>
            <a:r>
              <a:rPr lang="en-US" sz="2800" dirty="0" smtClean="0">
                <a:solidFill>
                  <a:schemeClr val="tx1"/>
                </a:solidFill>
              </a:rPr>
              <a:t>2 cups Water</a:t>
            </a:r>
          </a:p>
          <a:p>
            <a:pPr marL="457200" indent="-457200" algn="l">
              <a:buFont typeface="Arial" panose="020B0604020202020204" pitchFamily="34" charset="0"/>
              <a:buChar char="•"/>
            </a:pPr>
            <a:r>
              <a:rPr lang="en-US" sz="2800" dirty="0" smtClean="0">
                <a:solidFill>
                  <a:schemeClr val="tx1"/>
                </a:solidFill>
              </a:rPr>
              <a:t>1 tablespoon Fenugreek seeds</a:t>
            </a:r>
          </a:p>
          <a:p>
            <a:pPr marL="457200" indent="-457200" algn="l">
              <a:buFont typeface="Arial" panose="020B0604020202020204" pitchFamily="34" charset="0"/>
              <a:buChar char="•"/>
            </a:pPr>
            <a:r>
              <a:rPr lang="en-US" sz="2800" dirty="0" smtClean="0">
                <a:solidFill>
                  <a:schemeClr val="tx1"/>
                </a:solidFill>
              </a:rPr>
              <a:t>1 tablespoon chopped fresh Basil</a:t>
            </a:r>
          </a:p>
          <a:p>
            <a:pPr algn="l"/>
            <a:endParaRPr lang="en-US" sz="2800" dirty="0">
              <a:solidFill>
                <a:schemeClr val="tx1"/>
              </a:solidFill>
            </a:endParaRPr>
          </a:p>
          <a:p>
            <a:pPr algn="l"/>
            <a:r>
              <a:rPr lang="en-US" sz="2800" dirty="0" smtClean="0">
                <a:solidFill>
                  <a:schemeClr val="tx1"/>
                </a:solidFill>
              </a:rPr>
              <a:t>Charge the ingredients for abundance and growth and brew together.</a:t>
            </a:r>
          </a:p>
          <a:p>
            <a:pPr algn="l"/>
            <a:endParaRPr lang="en-US" sz="2800" dirty="0">
              <a:solidFill>
                <a:schemeClr val="tx1"/>
              </a:solidFill>
            </a:endParaRPr>
          </a:p>
          <a:p>
            <a:pPr algn="l"/>
            <a:r>
              <a:rPr lang="en-US" sz="2800" dirty="0" smtClean="0">
                <a:solidFill>
                  <a:schemeClr val="tx1"/>
                </a:solidFill>
              </a:rPr>
              <a:t>To use: Strain the cooled brew and add it to your usual scrub water for the floors. Scrub the floors and just outside the front entrance to invite prosperity inside.</a:t>
            </a:r>
            <a:endParaRPr lang="en-US" sz="2800" dirty="0">
              <a:solidFill>
                <a:schemeClr val="tx1"/>
              </a:solidFill>
            </a:endParaRPr>
          </a:p>
        </p:txBody>
      </p:sp>
    </p:spTree>
    <p:extLst>
      <p:ext uri="{BB962C8B-B14F-4D97-AF65-F5344CB8AC3E}">
        <p14:creationId xmlns:p14="http://schemas.microsoft.com/office/powerpoint/2010/main" val="1814210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1"/>
            <a:ext cx="8686800" cy="5693866"/>
          </a:xfrm>
          <a:prstGeom prst="rect">
            <a:avLst/>
          </a:prstGeom>
        </p:spPr>
        <p:txBody>
          <a:bodyPr wrap="square">
            <a:spAutoFit/>
          </a:bodyPr>
          <a:lstStyle/>
          <a:p>
            <a:pPr lvl="0"/>
            <a:r>
              <a:rPr lang="en-US" sz="2800" b="1" dirty="0"/>
              <a:t>Magical Room </a:t>
            </a:r>
            <a:r>
              <a:rPr lang="en-US" sz="2800" b="1" dirty="0" smtClean="0"/>
              <a:t>Spray</a:t>
            </a:r>
          </a:p>
          <a:p>
            <a:pPr lvl="0"/>
            <a:endParaRPr lang="en-US" sz="2800" dirty="0"/>
          </a:p>
          <a:p>
            <a:r>
              <a:rPr lang="en-US" sz="2800" dirty="0"/>
              <a:t>A carefully strained (and of course, cooled) potion or brew can be poured into a spray bottle and used to cleanse a room or to charge it with a specific quality such as comfort or protection</a:t>
            </a:r>
            <a:r>
              <a:rPr lang="en-US" sz="2800" dirty="0" smtClean="0"/>
              <a:t>.</a:t>
            </a:r>
          </a:p>
          <a:p>
            <a:endParaRPr lang="en-US" sz="2800" dirty="0"/>
          </a:p>
          <a:p>
            <a:r>
              <a:rPr lang="en-US" sz="2800" dirty="0" smtClean="0"/>
              <a:t> </a:t>
            </a:r>
            <a:r>
              <a:rPr lang="en-US" sz="2800" dirty="0"/>
              <a:t>This is a super easy way to charge the atmosphere of a room so long as reasonable precautions are taken to remove or protect fragile fabrics and objects that shouldn’t be exposed to liquids; of course, people use air freshener room sprays all the time so most people are familiar with how to use them properly. </a:t>
            </a:r>
          </a:p>
        </p:txBody>
      </p:sp>
    </p:spTree>
    <p:extLst>
      <p:ext uri="{BB962C8B-B14F-4D97-AF65-F5344CB8AC3E}">
        <p14:creationId xmlns:p14="http://schemas.microsoft.com/office/powerpoint/2010/main" val="3867022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761999"/>
          </a:xfrm>
        </p:spPr>
        <p:txBody>
          <a:bodyPr>
            <a:normAutofit fontScale="90000"/>
          </a:bodyPr>
          <a:lstStyle/>
          <a:p>
            <a:r>
              <a:rPr lang="en-US" dirty="0" smtClean="0"/>
              <a:t>Elemental Earth Brew</a:t>
            </a:r>
            <a:endParaRPr lang="en-US" dirty="0"/>
          </a:p>
        </p:txBody>
      </p:sp>
      <p:sp>
        <p:nvSpPr>
          <p:cNvPr id="3" name="Subtitle 2"/>
          <p:cNvSpPr>
            <a:spLocks noGrp="1"/>
          </p:cNvSpPr>
          <p:nvPr>
            <p:ph type="subTitle" idx="1"/>
          </p:nvPr>
        </p:nvSpPr>
        <p:spPr>
          <a:xfrm>
            <a:off x="304800" y="1143000"/>
            <a:ext cx="8686800" cy="5486400"/>
          </a:xfrm>
        </p:spPr>
        <p:txBody>
          <a:bodyPr>
            <a:normAutofit/>
          </a:bodyPr>
          <a:lstStyle/>
          <a:p>
            <a:pPr marL="342900" indent="-342900" algn="l">
              <a:buFont typeface="Arial" panose="020B0604020202020204" pitchFamily="34" charset="0"/>
              <a:buChar char="•"/>
            </a:pPr>
            <a:r>
              <a:rPr lang="en-US" sz="2500" dirty="0">
                <a:solidFill>
                  <a:schemeClr val="tx1"/>
                </a:solidFill>
              </a:rPr>
              <a:t>1 tablespoon </a:t>
            </a:r>
            <a:r>
              <a:rPr lang="en-US" sz="2500" dirty="0" smtClean="0">
                <a:solidFill>
                  <a:schemeClr val="tx1"/>
                </a:solidFill>
              </a:rPr>
              <a:t>pine </a:t>
            </a:r>
            <a:r>
              <a:rPr lang="en-US" sz="2500" dirty="0">
                <a:solidFill>
                  <a:schemeClr val="tx1"/>
                </a:solidFill>
              </a:rPr>
              <a:t>needles</a:t>
            </a:r>
          </a:p>
          <a:p>
            <a:pPr marL="342900" indent="-342900" algn="l">
              <a:buFont typeface="Arial" panose="020B0604020202020204" pitchFamily="34" charset="0"/>
              <a:buChar char="•"/>
            </a:pPr>
            <a:r>
              <a:rPr lang="en-US" sz="2500" dirty="0">
                <a:solidFill>
                  <a:schemeClr val="tx1"/>
                </a:solidFill>
              </a:rPr>
              <a:t>1 tablespoon patchouli </a:t>
            </a:r>
          </a:p>
          <a:p>
            <a:pPr marL="342900" indent="-342900" algn="l">
              <a:buFont typeface="Arial" panose="020B0604020202020204" pitchFamily="34" charset="0"/>
              <a:buChar char="•"/>
            </a:pPr>
            <a:r>
              <a:rPr lang="en-US" sz="2500" dirty="0">
                <a:solidFill>
                  <a:schemeClr val="tx1"/>
                </a:solidFill>
              </a:rPr>
              <a:t>1 tablespoon barley</a:t>
            </a:r>
          </a:p>
          <a:p>
            <a:pPr marL="342900" indent="-342900" algn="l">
              <a:buFont typeface="Arial" panose="020B0604020202020204" pitchFamily="34" charset="0"/>
              <a:buChar char="•"/>
            </a:pPr>
            <a:r>
              <a:rPr lang="en-US" sz="2500" dirty="0">
                <a:solidFill>
                  <a:schemeClr val="tx1"/>
                </a:solidFill>
              </a:rPr>
              <a:t>2 cups water</a:t>
            </a:r>
          </a:p>
          <a:p>
            <a:pPr algn="l"/>
            <a:r>
              <a:rPr lang="en-US" sz="2500" dirty="0"/>
              <a:t>	</a:t>
            </a:r>
            <a:r>
              <a:rPr lang="en-US" sz="2500" dirty="0">
                <a:solidFill>
                  <a:schemeClr val="tx1"/>
                </a:solidFill>
              </a:rPr>
              <a:t>Empower the ingredients to channel the earth element and brew in the usual way. Once cooled and strained, the brew can be used to encircle the outside of the home for protection, added to the bath water, or poured into a witch bottle for this same purpose. To protect the inside of a home, which is especially useful in cases where encircling the outside of the building is not an option, this modern spell can be used.  </a:t>
            </a:r>
          </a:p>
          <a:p>
            <a:endParaRPr lang="en-US" dirty="0"/>
          </a:p>
        </p:txBody>
      </p:sp>
    </p:spTree>
    <p:extLst>
      <p:ext uri="{BB962C8B-B14F-4D97-AF65-F5344CB8AC3E}">
        <p14:creationId xmlns:p14="http://schemas.microsoft.com/office/powerpoint/2010/main" val="802646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5940088"/>
          </a:xfrm>
          <a:prstGeom prst="rect">
            <a:avLst/>
          </a:prstGeom>
        </p:spPr>
        <p:txBody>
          <a:bodyPr wrap="square">
            <a:spAutoFit/>
          </a:bodyPr>
          <a:lstStyle/>
          <a:p>
            <a:r>
              <a:rPr lang="en-US" sz="2000" b="1" dirty="0"/>
              <a:t>Earth Brew Spell of Home </a:t>
            </a:r>
            <a:r>
              <a:rPr lang="en-US" sz="2000" b="1" dirty="0" smtClean="0"/>
              <a:t>Protection</a:t>
            </a:r>
          </a:p>
          <a:p>
            <a:endParaRPr lang="en-US" sz="2000" b="1" dirty="0"/>
          </a:p>
          <a:p>
            <a:endParaRPr lang="en-US" sz="2000" b="1" dirty="0"/>
          </a:p>
          <a:p>
            <a:pPr marL="342900" indent="-342900">
              <a:buFont typeface="Arial" panose="020B0604020202020204" pitchFamily="34" charset="0"/>
              <a:buChar char="•"/>
            </a:pPr>
            <a:r>
              <a:rPr lang="en-US" sz="2000" dirty="0"/>
              <a:t>1 unused spray bottle, at least 2 cup capacity</a:t>
            </a:r>
          </a:p>
          <a:p>
            <a:pPr marL="342900" indent="-342900">
              <a:buFont typeface="Arial" panose="020B0604020202020204" pitchFamily="34" charset="0"/>
              <a:buChar char="•"/>
            </a:pPr>
            <a:r>
              <a:rPr lang="en-US" sz="2000" dirty="0"/>
              <a:t>1 culinary funnel</a:t>
            </a:r>
          </a:p>
          <a:p>
            <a:pPr marL="342900" indent="-342900">
              <a:buFont typeface="Arial" panose="020B0604020202020204" pitchFamily="34" charset="0"/>
              <a:buChar char="•"/>
            </a:pPr>
            <a:r>
              <a:rPr lang="en-US" sz="2000" dirty="0"/>
              <a:t>2 cups Elemental Earth </a:t>
            </a:r>
            <a:r>
              <a:rPr lang="en-US" sz="2000" dirty="0" smtClean="0"/>
              <a:t>Brew</a:t>
            </a:r>
          </a:p>
          <a:p>
            <a:pPr marL="342900" indent="-342900">
              <a:buFont typeface="Arial" panose="020B0604020202020204" pitchFamily="34" charset="0"/>
              <a:buChar char="•"/>
            </a:pPr>
            <a:endParaRPr lang="en-US" sz="2000" dirty="0"/>
          </a:p>
          <a:p>
            <a:r>
              <a:rPr lang="en-US" sz="2000" dirty="0"/>
              <a:t>Using the funnel, pour the strained brew into the spray bottle then attach the spray nozzle. Starting at the front door and moving from room to room in a clockwise fashion, spritz each room lightly with the spray being careful to spray anything that could be damaged by the brew. The rooms don’t have to be soaked, just spray a bit as if the brew was an air freshener spray. As you spray each room say</a:t>
            </a:r>
            <a:r>
              <a:rPr lang="en-US" sz="2000" dirty="0" smtClean="0"/>
              <a:t>,</a:t>
            </a:r>
          </a:p>
          <a:p>
            <a:endParaRPr lang="en-US" sz="2000" dirty="0"/>
          </a:p>
          <a:p>
            <a:r>
              <a:rPr lang="en-US" sz="2000" i="1" dirty="0"/>
              <a:t>“Power of earth, protect this space, freed from danger, happy and warm; keeping safe in this place, I seal this home from all harm.”</a:t>
            </a:r>
            <a:r>
              <a:rPr lang="en-US" sz="2000" dirty="0"/>
              <a:t> </a:t>
            </a:r>
            <a:endParaRPr lang="en-US" sz="2000" dirty="0" smtClean="0"/>
          </a:p>
          <a:p>
            <a:endParaRPr lang="en-US" sz="2000" dirty="0"/>
          </a:p>
          <a:p>
            <a:r>
              <a:rPr lang="en-US" sz="2000" dirty="0"/>
              <a:t>After every room has been protected, return to the front door, open it and give one spritz just outside the home to complete the protection. </a:t>
            </a:r>
          </a:p>
        </p:txBody>
      </p:sp>
    </p:spTree>
    <p:extLst>
      <p:ext uri="{BB962C8B-B14F-4D97-AF65-F5344CB8AC3E}">
        <p14:creationId xmlns:p14="http://schemas.microsoft.com/office/powerpoint/2010/main" val="3426451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5262979"/>
          </a:xfrm>
          <a:prstGeom prst="rect">
            <a:avLst/>
          </a:prstGeom>
        </p:spPr>
        <p:txBody>
          <a:bodyPr wrap="square">
            <a:spAutoFit/>
          </a:bodyPr>
          <a:lstStyle/>
          <a:p>
            <a:pPr lvl="0"/>
            <a:endParaRPr lang="en-US" sz="2800" dirty="0" smtClean="0"/>
          </a:p>
          <a:p>
            <a:pPr lvl="0"/>
            <a:r>
              <a:rPr lang="en-US" sz="2800" b="1" dirty="0" smtClean="0"/>
              <a:t>Scrying Medium</a:t>
            </a:r>
          </a:p>
          <a:p>
            <a:pPr lvl="0"/>
            <a:endParaRPr lang="en-US" sz="2800" dirty="0"/>
          </a:p>
          <a:p>
            <a:r>
              <a:rPr lang="en-US" sz="2800" dirty="0" smtClean="0"/>
              <a:t>An </a:t>
            </a:r>
            <a:r>
              <a:rPr lang="en-US" sz="2800" dirty="0"/>
              <a:t>absolute favorite way of mine to utilize a potion is to make it into a scrying medium. Though I love crystal balls and scrying mirrors, my favorite way to perform divination by gazing is through a liquid-filled cauldron. </a:t>
            </a:r>
            <a:endParaRPr lang="en-US" sz="2800" dirty="0" smtClean="0"/>
          </a:p>
          <a:p>
            <a:endParaRPr lang="en-US" sz="2800" dirty="0"/>
          </a:p>
          <a:p>
            <a:endParaRPr lang="en-US" sz="2800" dirty="0" smtClean="0"/>
          </a:p>
          <a:p>
            <a:r>
              <a:rPr lang="en-US" sz="2800" dirty="0" smtClean="0"/>
              <a:t>By </a:t>
            </a:r>
            <a:r>
              <a:rPr lang="en-US" sz="2800" dirty="0"/>
              <a:t>making a double batch of a psychic potion, drinking some and using the rest as the liquid in the cauldron, I’ve found a marked improvement in scrying ability. </a:t>
            </a:r>
          </a:p>
        </p:txBody>
      </p:sp>
    </p:spTree>
    <p:extLst>
      <p:ext uri="{BB962C8B-B14F-4D97-AF65-F5344CB8AC3E}">
        <p14:creationId xmlns:p14="http://schemas.microsoft.com/office/powerpoint/2010/main" val="2379229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Uses for Witch’s Potions and Brews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My definitions:</a:t>
            </a:r>
          </a:p>
          <a:p>
            <a:r>
              <a:rPr lang="en-US" b="1" dirty="0" smtClean="0"/>
              <a:t>Potion</a:t>
            </a:r>
            <a:r>
              <a:rPr lang="en-US" dirty="0" smtClean="0"/>
              <a:t>: </a:t>
            </a:r>
            <a:r>
              <a:rPr lang="en-US" i="1" dirty="0" smtClean="0"/>
              <a:t>an edible often water-based liquid mixture that is meant to be ingested for magical purposes</a:t>
            </a:r>
            <a:r>
              <a:rPr lang="en-US" dirty="0" smtClean="0"/>
              <a:t> </a:t>
            </a:r>
          </a:p>
          <a:p>
            <a:endParaRPr lang="en-US" dirty="0" smtClean="0"/>
          </a:p>
          <a:p>
            <a:r>
              <a:rPr lang="en-US" b="1" dirty="0" smtClean="0"/>
              <a:t>Brew</a:t>
            </a:r>
            <a:r>
              <a:rPr lang="en-US" i="1" dirty="0" smtClean="0"/>
              <a:t>: An often water-based liquid mixture that is not meant to be ingested.</a:t>
            </a:r>
          </a:p>
          <a:p>
            <a:endParaRPr lang="en-US" dirty="0" smtClean="0"/>
          </a:p>
          <a:p>
            <a:r>
              <a:rPr lang="en-US" b="1" dirty="0" smtClean="0"/>
              <a:t>Elixir</a:t>
            </a:r>
            <a:r>
              <a:rPr lang="en-US" dirty="0" smtClean="0"/>
              <a:t>: As far as elixirs are concerned, there are three basic definitions of the word: 1, a cure-all; 2, a miraculous substance such as a potion to grant immortality; and 3, a sweetened solution of a medicine in alcohol and water.</a:t>
            </a:r>
          </a:p>
          <a:p>
            <a:endParaRPr lang="en-US" dirty="0"/>
          </a:p>
        </p:txBody>
      </p:sp>
    </p:spTree>
    <p:extLst>
      <p:ext uri="{BB962C8B-B14F-4D97-AF65-F5344CB8AC3E}">
        <p14:creationId xmlns:p14="http://schemas.microsoft.com/office/powerpoint/2010/main" val="4010882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380999"/>
          </a:xfrm>
        </p:spPr>
        <p:txBody>
          <a:bodyPr>
            <a:normAutofit fontScale="90000"/>
          </a:bodyPr>
          <a:lstStyle/>
          <a:p>
            <a:r>
              <a:rPr lang="en-US" dirty="0" smtClean="0"/>
              <a:t>Darkness and Light Scrying Brew</a:t>
            </a:r>
            <a:endParaRPr lang="en-US" dirty="0"/>
          </a:p>
        </p:txBody>
      </p:sp>
      <p:sp>
        <p:nvSpPr>
          <p:cNvPr id="3" name="Subtitle 2"/>
          <p:cNvSpPr>
            <a:spLocks noGrp="1"/>
          </p:cNvSpPr>
          <p:nvPr>
            <p:ph type="subTitle" idx="1"/>
          </p:nvPr>
        </p:nvSpPr>
        <p:spPr>
          <a:xfrm>
            <a:off x="457200" y="762000"/>
            <a:ext cx="8229600" cy="5943600"/>
          </a:xfrm>
        </p:spPr>
        <p:txBody>
          <a:bodyPr>
            <a:normAutofit/>
          </a:bodyPr>
          <a:lstStyle/>
          <a:p>
            <a:pPr marL="457200" indent="-457200" algn="l">
              <a:buFont typeface="Arial" panose="020B0604020202020204" pitchFamily="34" charset="0"/>
              <a:buChar char="•"/>
            </a:pPr>
            <a:r>
              <a:rPr lang="en-US" sz="2400" dirty="0" smtClean="0">
                <a:solidFill>
                  <a:schemeClr val="tx1"/>
                </a:solidFill>
              </a:rPr>
              <a:t>1 cup Water</a:t>
            </a:r>
          </a:p>
          <a:p>
            <a:pPr marL="457200" indent="-457200" algn="l">
              <a:buFont typeface="Arial" panose="020B0604020202020204" pitchFamily="34" charset="0"/>
              <a:buChar char="•"/>
            </a:pPr>
            <a:r>
              <a:rPr lang="en-US" sz="2400" dirty="0" smtClean="0">
                <a:solidFill>
                  <a:schemeClr val="tx1"/>
                </a:solidFill>
              </a:rPr>
              <a:t>4 tablespoons Mugwort</a:t>
            </a:r>
          </a:p>
          <a:p>
            <a:pPr marL="457200" indent="-457200" algn="l">
              <a:buFont typeface="Arial" panose="020B0604020202020204" pitchFamily="34" charset="0"/>
              <a:buChar char="•"/>
            </a:pPr>
            <a:r>
              <a:rPr lang="en-US" sz="2400" dirty="0" smtClean="0">
                <a:solidFill>
                  <a:schemeClr val="tx1"/>
                </a:solidFill>
              </a:rPr>
              <a:t>½ cup unsweetened Cherry juice</a:t>
            </a:r>
          </a:p>
          <a:p>
            <a:pPr marL="457200" indent="-457200" algn="l">
              <a:buFont typeface="Arial" panose="020B0604020202020204" pitchFamily="34" charset="0"/>
              <a:buChar char="•"/>
            </a:pPr>
            <a:r>
              <a:rPr lang="en-US" sz="2400" dirty="0" smtClean="0">
                <a:solidFill>
                  <a:schemeClr val="tx1"/>
                </a:solidFill>
              </a:rPr>
              <a:t>½ cup unsweetened Pomegranate juice</a:t>
            </a:r>
          </a:p>
          <a:p>
            <a:pPr marL="457200" indent="-457200" algn="l">
              <a:buFont typeface="Arial" panose="020B0604020202020204" pitchFamily="34" charset="0"/>
              <a:buChar char="•"/>
            </a:pPr>
            <a:r>
              <a:rPr lang="en-US" sz="2400" dirty="0" smtClean="0">
                <a:solidFill>
                  <a:schemeClr val="tx1"/>
                </a:solidFill>
              </a:rPr>
              <a:t>1 small piece of Silver (such as a coin, earring, ring, or cufflink)</a:t>
            </a:r>
          </a:p>
          <a:p>
            <a:pPr marL="457200" indent="-457200" algn="l">
              <a:buFont typeface="Arial" panose="020B0604020202020204" pitchFamily="34" charset="0"/>
              <a:buChar char="•"/>
            </a:pPr>
            <a:endParaRPr lang="en-US" sz="2400" dirty="0" smtClean="0">
              <a:solidFill>
                <a:schemeClr val="tx1"/>
              </a:solidFill>
            </a:endParaRPr>
          </a:p>
          <a:p>
            <a:pPr algn="l"/>
            <a:r>
              <a:rPr lang="en-US" sz="2400" dirty="0" smtClean="0">
                <a:solidFill>
                  <a:schemeClr val="tx1"/>
                </a:solidFill>
              </a:rPr>
              <a:t>Charge the ingredients for psychic power and simmer the mugwort in just until it begins to boil. Remove from heat and add the juices. Once the brew has cooled, strain it and return it to the cauldron. Add the silver, and take it to your work table. </a:t>
            </a:r>
            <a:r>
              <a:rPr lang="en-US" sz="2400" dirty="0" err="1" smtClean="0">
                <a:solidFill>
                  <a:schemeClr val="tx1"/>
                </a:solidFill>
              </a:rPr>
              <a:t>Scry</a:t>
            </a:r>
            <a:r>
              <a:rPr lang="en-US" sz="2400" dirty="0" smtClean="0">
                <a:solidFill>
                  <a:schemeClr val="tx1"/>
                </a:solidFill>
              </a:rPr>
              <a:t> into the liquid as you would a black mirror or crystal ball.</a:t>
            </a:r>
            <a:endParaRPr lang="en-US" sz="2400" dirty="0">
              <a:solidFill>
                <a:schemeClr val="tx1"/>
              </a:solidFill>
            </a:endParaRPr>
          </a:p>
        </p:txBody>
      </p:sp>
    </p:spTree>
    <p:extLst>
      <p:ext uri="{BB962C8B-B14F-4D97-AF65-F5344CB8AC3E}">
        <p14:creationId xmlns:p14="http://schemas.microsoft.com/office/powerpoint/2010/main" val="3797592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6186309"/>
          </a:xfrm>
          <a:prstGeom prst="rect">
            <a:avLst/>
          </a:prstGeom>
        </p:spPr>
        <p:txBody>
          <a:bodyPr wrap="square">
            <a:spAutoFit/>
          </a:bodyPr>
          <a:lstStyle/>
          <a:p>
            <a:pPr lvl="0"/>
            <a:r>
              <a:rPr lang="en-US" sz="3200" b="1" dirty="0"/>
              <a:t>Bath </a:t>
            </a:r>
            <a:r>
              <a:rPr lang="en-US" sz="3200" b="1" dirty="0" smtClean="0"/>
              <a:t>Brew</a:t>
            </a:r>
          </a:p>
          <a:p>
            <a:pPr lvl="0"/>
            <a:endParaRPr lang="en-US" sz="2400" dirty="0"/>
          </a:p>
          <a:p>
            <a:r>
              <a:rPr lang="en-US" sz="2400" dirty="0"/>
              <a:t>Though bath bombs and bath salts are popular (magical or otherwise), a good brew can be used instead for magical cleansing or energizing for all the power with none of the fizz. </a:t>
            </a:r>
          </a:p>
          <a:p>
            <a:r>
              <a:rPr lang="en-US" sz="2400" dirty="0" smtClean="0"/>
              <a:t>Brews </a:t>
            </a:r>
            <a:r>
              <a:rPr lang="en-US" sz="2400" dirty="0"/>
              <a:t>are also easier to make on a moment’s notice if needed and as long as they are properly strained, are free of the residual clean up issues found with other methods such as bath oils. All that has to be done is brew together the ingredients, strain, and pour into a tub of water, and then simply soaking in the bath will do the rest. </a:t>
            </a:r>
            <a:endParaRPr lang="en-US" sz="2400" dirty="0" smtClean="0"/>
          </a:p>
          <a:p>
            <a:endParaRPr lang="en-US" sz="2400" dirty="0"/>
          </a:p>
          <a:p>
            <a:r>
              <a:rPr lang="en-US" sz="2400" dirty="0" smtClean="0"/>
              <a:t>Of </a:t>
            </a:r>
            <a:r>
              <a:rPr lang="en-US" sz="2400" dirty="0"/>
              <a:t>course, the standard caution of not using toxic or volatile ingredients in the brew since it will be in full contact with your skin should be emphasized.   </a:t>
            </a:r>
          </a:p>
        </p:txBody>
      </p:sp>
    </p:spTree>
    <p:extLst>
      <p:ext uri="{BB962C8B-B14F-4D97-AF65-F5344CB8AC3E}">
        <p14:creationId xmlns:p14="http://schemas.microsoft.com/office/powerpoint/2010/main" val="1276234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599"/>
          </a:xfrm>
        </p:spPr>
        <p:txBody>
          <a:bodyPr>
            <a:normAutofit fontScale="90000"/>
          </a:bodyPr>
          <a:lstStyle/>
          <a:p>
            <a:r>
              <a:rPr lang="en-US" dirty="0" smtClean="0"/>
              <a:t>Money Bath Brew</a:t>
            </a:r>
            <a:endParaRPr lang="en-US" dirty="0"/>
          </a:p>
        </p:txBody>
      </p:sp>
      <p:sp>
        <p:nvSpPr>
          <p:cNvPr id="3" name="Subtitle 2"/>
          <p:cNvSpPr>
            <a:spLocks noGrp="1"/>
          </p:cNvSpPr>
          <p:nvPr>
            <p:ph type="subTitle" idx="1"/>
          </p:nvPr>
        </p:nvSpPr>
        <p:spPr>
          <a:xfrm>
            <a:off x="228600" y="990600"/>
            <a:ext cx="8610600" cy="5638800"/>
          </a:xfrm>
        </p:spPr>
        <p:txBody>
          <a:bodyPr>
            <a:normAutofit/>
          </a:bodyPr>
          <a:lstStyle/>
          <a:p>
            <a:pPr marL="457200" indent="-457200" algn="l">
              <a:buFont typeface="Arial" panose="020B0604020202020204" pitchFamily="34" charset="0"/>
              <a:buChar char="•"/>
            </a:pPr>
            <a:r>
              <a:rPr lang="en-US" sz="2400" dirty="0" smtClean="0">
                <a:solidFill>
                  <a:schemeClr val="tx1"/>
                </a:solidFill>
              </a:rPr>
              <a:t>2 cups Water</a:t>
            </a:r>
          </a:p>
          <a:p>
            <a:pPr marL="457200" indent="-457200" algn="l">
              <a:buFont typeface="Arial" panose="020B0604020202020204" pitchFamily="34" charset="0"/>
              <a:buChar char="•"/>
            </a:pPr>
            <a:r>
              <a:rPr lang="en-US" sz="2400" dirty="0" smtClean="0">
                <a:solidFill>
                  <a:schemeClr val="tx1"/>
                </a:solidFill>
              </a:rPr>
              <a:t>1 tablespoon Basil</a:t>
            </a:r>
          </a:p>
          <a:p>
            <a:pPr marL="457200" indent="-457200" algn="l">
              <a:buFont typeface="Arial" panose="020B0604020202020204" pitchFamily="34" charset="0"/>
              <a:buChar char="•"/>
            </a:pPr>
            <a:r>
              <a:rPr lang="en-US" sz="2400" dirty="0" smtClean="0">
                <a:solidFill>
                  <a:schemeClr val="tx1"/>
                </a:solidFill>
              </a:rPr>
              <a:t>1 tablespoon Patchouli</a:t>
            </a:r>
          </a:p>
          <a:p>
            <a:pPr marL="457200" indent="-457200" algn="l">
              <a:buFont typeface="Arial" panose="020B0604020202020204" pitchFamily="34" charset="0"/>
              <a:buChar char="•"/>
            </a:pPr>
            <a:r>
              <a:rPr lang="en-US" sz="2400" dirty="0" smtClean="0">
                <a:solidFill>
                  <a:schemeClr val="tx1"/>
                </a:solidFill>
              </a:rPr>
              <a:t>1 tablespoon sunflower seeds</a:t>
            </a:r>
          </a:p>
          <a:p>
            <a:pPr marL="457200" indent="-457200" algn="l">
              <a:buFont typeface="Arial" panose="020B0604020202020204" pitchFamily="34" charset="0"/>
              <a:buChar char="•"/>
            </a:pPr>
            <a:r>
              <a:rPr lang="en-US" sz="2400" dirty="0" smtClean="0">
                <a:solidFill>
                  <a:schemeClr val="tx1"/>
                </a:solidFill>
              </a:rPr>
              <a:t>1 teaspoon Chamomile</a:t>
            </a:r>
          </a:p>
          <a:p>
            <a:pPr marL="457200" indent="-457200" algn="l">
              <a:buFont typeface="Arial" panose="020B0604020202020204" pitchFamily="34" charset="0"/>
              <a:buChar char="•"/>
            </a:pPr>
            <a:r>
              <a:rPr lang="en-US" sz="2400" dirty="0" smtClean="0">
                <a:solidFill>
                  <a:schemeClr val="tx1"/>
                </a:solidFill>
              </a:rPr>
              <a:t>1 teaspoon Peppermint</a:t>
            </a:r>
          </a:p>
          <a:p>
            <a:pPr marL="457200" indent="-457200" algn="l">
              <a:buFont typeface="Arial" panose="020B0604020202020204" pitchFamily="34" charset="0"/>
              <a:buChar char="•"/>
            </a:pPr>
            <a:r>
              <a:rPr lang="en-US" sz="2400" dirty="0" smtClean="0">
                <a:solidFill>
                  <a:schemeClr val="tx1"/>
                </a:solidFill>
              </a:rPr>
              <a:t>1 teaspoon Allspice</a:t>
            </a:r>
          </a:p>
          <a:p>
            <a:pPr marL="457200" indent="-457200" algn="l">
              <a:buFont typeface="Arial" panose="020B0604020202020204" pitchFamily="34" charset="0"/>
              <a:buChar char="•"/>
            </a:pPr>
            <a:r>
              <a:rPr lang="en-US" sz="2400" dirty="0" smtClean="0">
                <a:solidFill>
                  <a:schemeClr val="tx1"/>
                </a:solidFill>
              </a:rPr>
              <a:t>¼ teaspoon Cloves</a:t>
            </a:r>
          </a:p>
          <a:p>
            <a:pPr algn="l"/>
            <a:r>
              <a:rPr lang="en-US" sz="2400" dirty="0" smtClean="0">
                <a:solidFill>
                  <a:schemeClr val="tx1"/>
                </a:solidFill>
              </a:rPr>
              <a:t>Charge the ingredients for abundance and prosperity and brew together. Once cooled, strain and add to the bath. Soak in the water and envision yourself prosperous and happy.</a:t>
            </a:r>
            <a:endParaRPr lang="en-US" sz="2400" dirty="0">
              <a:solidFill>
                <a:schemeClr val="tx1"/>
              </a:solidFill>
            </a:endParaRPr>
          </a:p>
        </p:txBody>
      </p:sp>
    </p:spTree>
    <p:extLst>
      <p:ext uri="{BB962C8B-B14F-4D97-AF65-F5344CB8AC3E}">
        <p14:creationId xmlns:p14="http://schemas.microsoft.com/office/powerpoint/2010/main" val="22167738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12845"/>
            <a:ext cx="8610600" cy="5386090"/>
          </a:xfrm>
          <a:prstGeom prst="rect">
            <a:avLst/>
          </a:prstGeom>
        </p:spPr>
        <p:txBody>
          <a:bodyPr wrap="square">
            <a:spAutoFit/>
          </a:bodyPr>
          <a:lstStyle/>
          <a:p>
            <a:pPr lvl="0"/>
            <a:r>
              <a:rPr lang="en-US" sz="3200" b="1" dirty="0"/>
              <a:t>Simmering Potpourri </a:t>
            </a:r>
            <a:endParaRPr lang="en-US" sz="3200" b="1" dirty="0" smtClean="0"/>
          </a:p>
          <a:p>
            <a:pPr lvl="0"/>
            <a:endParaRPr lang="en-US" sz="2400" dirty="0"/>
          </a:p>
          <a:p>
            <a:r>
              <a:rPr lang="en-US" sz="2400" dirty="0"/>
              <a:t>A supremely effective means of shifting the energy in the atmosphere of an area is to create a simmering potpourri which is essentially a magical infusion whose sole purpose is to lightly boil over heat and release its energy as it bubbles and steams. This action can let out quite a bit of magical power into the surrounding area and is very useful not only in cleansings or banishing, but also to facilitate a proper ritual atmosphere for spell-work or holiday celebrations. </a:t>
            </a:r>
            <a:endParaRPr lang="en-US" sz="2400" dirty="0" smtClean="0"/>
          </a:p>
          <a:p>
            <a:endParaRPr lang="en-US" sz="2400" dirty="0"/>
          </a:p>
          <a:p>
            <a:r>
              <a:rPr lang="en-US" sz="2400" dirty="0" smtClean="0"/>
              <a:t>The </a:t>
            </a:r>
            <a:r>
              <a:rPr lang="en-US" sz="2400" dirty="0"/>
              <a:t>primary caution here would be to make sure that the liquid does not boil away and leave the pot to burn, so all that’s needed is a watchful eye. </a:t>
            </a:r>
          </a:p>
        </p:txBody>
      </p:sp>
    </p:spTree>
    <p:extLst>
      <p:ext uri="{BB962C8B-B14F-4D97-AF65-F5344CB8AC3E}">
        <p14:creationId xmlns:p14="http://schemas.microsoft.com/office/powerpoint/2010/main" val="3978897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61999"/>
          </a:xfrm>
        </p:spPr>
        <p:txBody>
          <a:bodyPr>
            <a:normAutofit fontScale="90000"/>
          </a:bodyPr>
          <a:lstStyle/>
          <a:p>
            <a:r>
              <a:rPr lang="en-US" dirty="0" smtClean="0"/>
              <a:t>Spring Equinox Energy Brew</a:t>
            </a:r>
            <a:endParaRPr lang="en-US" dirty="0"/>
          </a:p>
        </p:txBody>
      </p:sp>
      <p:sp>
        <p:nvSpPr>
          <p:cNvPr id="3" name="Subtitle 2"/>
          <p:cNvSpPr>
            <a:spLocks noGrp="1"/>
          </p:cNvSpPr>
          <p:nvPr>
            <p:ph type="subTitle" idx="1"/>
          </p:nvPr>
        </p:nvSpPr>
        <p:spPr>
          <a:xfrm>
            <a:off x="381000" y="1219200"/>
            <a:ext cx="8534400" cy="5334000"/>
          </a:xfrm>
        </p:spPr>
        <p:txBody>
          <a:bodyPr>
            <a:normAutofit lnSpcReduction="10000"/>
          </a:bodyPr>
          <a:lstStyle/>
          <a:p>
            <a:pPr algn="l"/>
            <a:r>
              <a:rPr lang="en-US" sz="2800" dirty="0" smtClean="0">
                <a:solidFill>
                  <a:schemeClr val="tx1"/>
                </a:solidFill>
              </a:rPr>
              <a:t>This brew can be simmered to help connect to the surging energy of the Vernal Equinox to enhance the magical atmosphere.</a:t>
            </a:r>
          </a:p>
          <a:p>
            <a:pPr marL="457200" indent="-457200" algn="l">
              <a:buFont typeface="Arial" panose="020B0604020202020204" pitchFamily="34" charset="0"/>
              <a:buChar char="•"/>
            </a:pPr>
            <a:r>
              <a:rPr lang="en-US" sz="2800" dirty="0" smtClean="0">
                <a:solidFill>
                  <a:schemeClr val="tx1"/>
                </a:solidFill>
              </a:rPr>
              <a:t>4 cups Water</a:t>
            </a:r>
          </a:p>
          <a:p>
            <a:pPr marL="457200" indent="-457200" algn="l">
              <a:buFont typeface="Arial" panose="020B0604020202020204" pitchFamily="34" charset="0"/>
              <a:buChar char="•"/>
            </a:pPr>
            <a:r>
              <a:rPr lang="en-US" sz="2800" dirty="0" smtClean="0">
                <a:solidFill>
                  <a:schemeClr val="tx1"/>
                </a:solidFill>
              </a:rPr>
              <a:t>1 tablespoon Benzoin</a:t>
            </a:r>
          </a:p>
          <a:p>
            <a:pPr marL="457200" indent="-457200" algn="l">
              <a:buFont typeface="Arial" panose="020B0604020202020204" pitchFamily="34" charset="0"/>
              <a:buChar char="•"/>
            </a:pPr>
            <a:r>
              <a:rPr lang="en-US" sz="2800" dirty="0" smtClean="0">
                <a:solidFill>
                  <a:schemeClr val="tx1"/>
                </a:solidFill>
              </a:rPr>
              <a:t>1 tablespoon Thyme</a:t>
            </a:r>
          </a:p>
          <a:p>
            <a:pPr marL="457200" indent="-457200" algn="l">
              <a:buFont typeface="Arial" panose="020B0604020202020204" pitchFamily="34" charset="0"/>
              <a:buChar char="•"/>
            </a:pPr>
            <a:r>
              <a:rPr lang="en-US" sz="2800" dirty="0" smtClean="0">
                <a:solidFill>
                  <a:schemeClr val="tx1"/>
                </a:solidFill>
              </a:rPr>
              <a:t>1 tablespoon Radish greens</a:t>
            </a:r>
          </a:p>
          <a:p>
            <a:pPr marL="457200" indent="-457200" algn="l">
              <a:buFont typeface="Arial" panose="020B0604020202020204" pitchFamily="34" charset="0"/>
              <a:buChar char="•"/>
            </a:pPr>
            <a:r>
              <a:rPr lang="en-US" sz="2800" dirty="0" smtClean="0">
                <a:solidFill>
                  <a:schemeClr val="tx1"/>
                </a:solidFill>
              </a:rPr>
              <a:t>1 tablespoon Oregano</a:t>
            </a:r>
          </a:p>
          <a:p>
            <a:pPr algn="l"/>
            <a:r>
              <a:rPr lang="en-US" sz="2800" dirty="0" smtClean="0">
                <a:solidFill>
                  <a:schemeClr val="tx1"/>
                </a:solidFill>
              </a:rPr>
              <a:t>Empower the ingredients and brew together uncovered to allow the steam to permeate the room, adding water as needed. Boil for as long as desired (and safe!)</a:t>
            </a:r>
          </a:p>
          <a:p>
            <a:pPr algn="l"/>
            <a:endParaRPr lang="en-US" dirty="0">
              <a:solidFill>
                <a:schemeClr val="tx1"/>
              </a:solidFill>
            </a:endParaRPr>
          </a:p>
        </p:txBody>
      </p:sp>
    </p:spTree>
    <p:extLst>
      <p:ext uri="{BB962C8B-B14F-4D97-AF65-F5344CB8AC3E}">
        <p14:creationId xmlns:p14="http://schemas.microsoft.com/office/powerpoint/2010/main" val="24878866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229600" cy="4955203"/>
          </a:xfrm>
          <a:prstGeom prst="rect">
            <a:avLst/>
          </a:prstGeom>
        </p:spPr>
        <p:txBody>
          <a:bodyPr wrap="square">
            <a:spAutoFit/>
          </a:bodyPr>
          <a:lstStyle/>
          <a:p>
            <a:pPr lvl="0"/>
            <a:r>
              <a:rPr lang="en-US" sz="3200" b="1" dirty="0"/>
              <a:t>Spell Bottle </a:t>
            </a:r>
            <a:r>
              <a:rPr lang="en-US" sz="3200" b="1" dirty="0" smtClean="0"/>
              <a:t>Enhancers</a:t>
            </a:r>
          </a:p>
          <a:p>
            <a:pPr lvl="0"/>
            <a:endParaRPr lang="en-US" sz="3200" dirty="0"/>
          </a:p>
          <a:p>
            <a:r>
              <a:rPr lang="en-US" sz="2800" dirty="0"/>
              <a:t>I enjoy using bottle magic in my personal practice. Combining several ingredients into a bottle and charging it with intention and power is akin to creating a magical battery which will continually radiate the essence of your spell. </a:t>
            </a:r>
            <a:endParaRPr lang="en-US" sz="2800" dirty="0" smtClean="0"/>
          </a:p>
          <a:p>
            <a:endParaRPr lang="en-US" sz="2800" dirty="0"/>
          </a:p>
          <a:p>
            <a:r>
              <a:rPr lang="en-US" sz="2800" dirty="0" smtClean="0"/>
              <a:t>For </a:t>
            </a:r>
            <a:r>
              <a:rPr lang="en-US" sz="2800" dirty="0"/>
              <a:t>many of these bottles, I like to add an appropriate brew into the bottle to bind the other ingredients together and strengthen the magic.  </a:t>
            </a:r>
          </a:p>
        </p:txBody>
      </p:sp>
    </p:spTree>
    <p:extLst>
      <p:ext uri="{BB962C8B-B14F-4D97-AF65-F5344CB8AC3E}">
        <p14:creationId xmlns:p14="http://schemas.microsoft.com/office/powerpoint/2010/main" val="3432675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600199"/>
          </a:xfrm>
        </p:spPr>
        <p:txBody>
          <a:bodyPr>
            <a:normAutofit/>
          </a:bodyPr>
          <a:lstStyle/>
          <a:p>
            <a:pPr algn="ctr"/>
            <a:r>
              <a:rPr lang="en-US" sz="2800" dirty="0" smtClean="0"/>
              <a:t>Elemental Water Brew and </a:t>
            </a:r>
            <a:br>
              <a:rPr lang="en-US" sz="2800" dirty="0" smtClean="0"/>
            </a:br>
            <a:r>
              <a:rPr lang="en-US" sz="2800" dirty="0" smtClean="0"/>
              <a:t>Witch Bottle for Love</a:t>
            </a:r>
            <a:endParaRPr lang="en-US" sz="2800" dirty="0"/>
          </a:p>
        </p:txBody>
      </p:sp>
      <p:sp>
        <p:nvSpPr>
          <p:cNvPr id="3" name="Subtitle 2"/>
          <p:cNvSpPr>
            <a:spLocks noGrp="1"/>
          </p:cNvSpPr>
          <p:nvPr>
            <p:ph type="subTitle" idx="1"/>
          </p:nvPr>
        </p:nvSpPr>
        <p:spPr>
          <a:xfrm>
            <a:off x="228600" y="685800"/>
            <a:ext cx="8610600" cy="5867400"/>
          </a:xfrm>
        </p:spPr>
        <p:txBody>
          <a:bodyPr/>
          <a:lstStyle/>
          <a:p>
            <a:pPr algn="l"/>
            <a:r>
              <a:rPr lang="en-US" sz="2800" dirty="0" smtClean="0">
                <a:solidFill>
                  <a:schemeClr val="tx1"/>
                </a:solidFill>
              </a:rPr>
              <a:t>Elemental Water Brew</a:t>
            </a:r>
          </a:p>
          <a:p>
            <a:pPr marL="457200" indent="-457200" algn="l">
              <a:buFont typeface="Arial" panose="020B0604020202020204" pitchFamily="34" charset="0"/>
              <a:buChar char="•"/>
            </a:pPr>
            <a:r>
              <a:rPr lang="en-US" sz="3200" dirty="0" smtClean="0">
                <a:solidFill>
                  <a:schemeClr val="tx1"/>
                </a:solidFill>
              </a:rPr>
              <a:t>2 cups Water</a:t>
            </a:r>
          </a:p>
          <a:p>
            <a:pPr marL="457200" indent="-457200" algn="l">
              <a:buFont typeface="Arial" panose="020B0604020202020204" pitchFamily="34" charset="0"/>
              <a:buChar char="•"/>
            </a:pPr>
            <a:r>
              <a:rPr lang="en-US" sz="3200" dirty="0" smtClean="0">
                <a:solidFill>
                  <a:schemeClr val="tx1"/>
                </a:solidFill>
              </a:rPr>
              <a:t>1 tablespoon Seaweed</a:t>
            </a:r>
          </a:p>
          <a:p>
            <a:pPr marL="457200" indent="-457200" algn="l">
              <a:buFont typeface="Arial" panose="020B0604020202020204" pitchFamily="34" charset="0"/>
              <a:buChar char="•"/>
            </a:pPr>
            <a:r>
              <a:rPr lang="en-US" sz="3200" dirty="0" smtClean="0">
                <a:solidFill>
                  <a:schemeClr val="tx1"/>
                </a:solidFill>
              </a:rPr>
              <a:t>1 tablespoon Willow leaves</a:t>
            </a:r>
          </a:p>
          <a:p>
            <a:pPr marL="457200" indent="-457200" algn="l">
              <a:buFont typeface="Arial" panose="020B0604020202020204" pitchFamily="34" charset="0"/>
              <a:buChar char="•"/>
            </a:pPr>
            <a:r>
              <a:rPr lang="en-US" sz="3200" dirty="0" smtClean="0">
                <a:solidFill>
                  <a:schemeClr val="tx1"/>
                </a:solidFill>
              </a:rPr>
              <a:t>1 tablespoon Yarrow</a:t>
            </a:r>
          </a:p>
          <a:p>
            <a:pPr algn="l"/>
            <a:r>
              <a:rPr lang="en-US" sz="3200" dirty="0" smtClean="0">
                <a:solidFill>
                  <a:schemeClr val="tx1"/>
                </a:solidFill>
              </a:rPr>
              <a:t>Charge the ingredients to channel the element of water and brew together. This brew can be used in magic of all kinds such as the Witch Bottle for Love</a:t>
            </a:r>
            <a:r>
              <a:rPr lang="en-US" sz="2800" dirty="0" smtClean="0">
                <a:solidFill>
                  <a:schemeClr val="tx1"/>
                </a:solidFill>
              </a:rPr>
              <a:t>.</a:t>
            </a:r>
          </a:p>
          <a:p>
            <a:pPr marL="457200" indent="-457200" algn="l">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459296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Witch Bottle for Love</a:t>
            </a:r>
            <a:endParaRPr lang="en-US" dirty="0"/>
          </a:p>
        </p:txBody>
      </p:sp>
      <p:sp>
        <p:nvSpPr>
          <p:cNvPr id="3" name="Content Placeholder 2"/>
          <p:cNvSpPr>
            <a:spLocks noGrp="1"/>
          </p:cNvSpPr>
          <p:nvPr>
            <p:ph idx="1"/>
          </p:nvPr>
        </p:nvSpPr>
        <p:spPr>
          <a:xfrm>
            <a:off x="457200" y="762000"/>
            <a:ext cx="8229600" cy="6096000"/>
          </a:xfrm>
        </p:spPr>
        <p:txBody>
          <a:bodyPr/>
          <a:lstStyle/>
          <a:p>
            <a:r>
              <a:rPr lang="en-US" sz="2800" dirty="0" smtClean="0"/>
              <a:t>Bottle with cork or tight-fitting lid (2 cup or ~475 ml capacity)</a:t>
            </a:r>
          </a:p>
          <a:p>
            <a:r>
              <a:rPr lang="en-US" sz="2800" dirty="0" smtClean="0"/>
              <a:t>Lock of Hair or nail clippings</a:t>
            </a:r>
          </a:p>
          <a:p>
            <a:r>
              <a:rPr lang="en-US" sz="2800" dirty="0" smtClean="0"/>
              <a:t>Elemental Water Brew</a:t>
            </a:r>
          </a:p>
          <a:p>
            <a:pPr marL="0" indent="0">
              <a:buNone/>
            </a:pPr>
            <a:r>
              <a:rPr lang="en-US" sz="2800" dirty="0" smtClean="0"/>
              <a:t>Envision that the power of the brew will bring new love into your life. Add the ingredients to the bottle and as you seal it say,</a:t>
            </a:r>
          </a:p>
          <a:p>
            <a:pPr marL="0" indent="0" algn="ctr">
              <a:buNone/>
            </a:pPr>
            <a:r>
              <a:rPr lang="en-US" sz="2800" dirty="0" smtClean="0"/>
              <a:t>” Element of Water, with loving energy</a:t>
            </a:r>
          </a:p>
          <a:p>
            <a:pPr marL="0" indent="0" algn="ctr">
              <a:buNone/>
            </a:pPr>
            <a:r>
              <a:rPr lang="en-US" sz="2800" dirty="0" smtClean="0"/>
              <a:t>Let this bottle be now filled;</a:t>
            </a:r>
          </a:p>
          <a:p>
            <a:pPr marL="0" indent="0" algn="ctr">
              <a:buNone/>
            </a:pPr>
            <a:r>
              <a:rPr lang="en-US" sz="2800" dirty="0" smtClean="0"/>
              <a:t>   Bringing new romance to me,</a:t>
            </a:r>
          </a:p>
          <a:p>
            <a:pPr marL="0" indent="0" algn="ctr">
              <a:buNone/>
            </a:pPr>
            <a:r>
              <a:rPr lang="en-US" sz="2800" dirty="0" smtClean="0"/>
              <a:t>   For good of all and by free will.”</a:t>
            </a:r>
          </a:p>
          <a:p>
            <a:pPr marL="0" indent="0">
              <a:buNone/>
            </a:pPr>
            <a:r>
              <a:rPr lang="en-US" sz="2800" dirty="0" smtClean="0"/>
              <a:t>Keep the bottle near your bed.</a:t>
            </a:r>
            <a:endParaRPr lang="en-US" sz="2800" dirty="0"/>
          </a:p>
        </p:txBody>
      </p:sp>
    </p:spTree>
    <p:extLst>
      <p:ext uri="{BB962C8B-B14F-4D97-AF65-F5344CB8AC3E}">
        <p14:creationId xmlns:p14="http://schemas.microsoft.com/office/powerpoint/2010/main" val="34162061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229600" cy="5447645"/>
          </a:xfrm>
          <a:prstGeom prst="rect">
            <a:avLst/>
          </a:prstGeom>
        </p:spPr>
        <p:txBody>
          <a:bodyPr wrap="square">
            <a:spAutoFit/>
          </a:bodyPr>
          <a:lstStyle/>
          <a:p>
            <a:pPr lvl="0"/>
            <a:r>
              <a:rPr lang="en-US" sz="3200" b="1" dirty="0"/>
              <a:t>Magical Soup, Sauce or Gravy </a:t>
            </a:r>
            <a:r>
              <a:rPr lang="en-US" sz="3200" b="1" dirty="0" smtClean="0"/>
              <a:t>Base</a:t>
            </a:r>
          </a:p>
          <a:p>
            <a:pPr lvl="0"/>
            <a:endParaRPr lang="en-US" sz="2800" dirty="0"/>
          </a:p>
          <a:p>
            <a:r>
              <a:rPr lang="en-US" sz="2400" dirty="0"/>
              <a:t>Where potion-making meets other forms of food magic we reach a wonderful nexus point of kitchen witchery. </a:t>
            </a:r>
            <a:endParaRPr lang="en-US" sz="2400" dirty="0" smtClean="0"/>
          </a:p>
          <a:p>
            <a:endParaRPr lang="en-US" sz="2400" dirty="0"/>
          </a:p>
          <a:p>
            <a:r>
              <a:rPr lang="en-US" sz="2400" dirty="0" smtClean="0"/>
              <a:t>As </a:t>
            </a:r>
            <a:r>
              <a:rPr lang="en-US" sz="2400" dirty="0"/>
              <a:t>long as the ingredients are edible and flavorful you can easily swap out the water or broth called for in a soup, sauce, or gravy recipe for the same amount of the chosen potion. </a:t>
            </a:r>
            <a:endParaRPr lang="en-US" sz="2400" dirty="0" smtClean="0"/>
          </a:p>
          <a:p>
            <a:endParaRPr lang="en-US" sz="2400" dirty="0"/>
          </a:p>
          <a:p>
            <a:r>
              <a:rPr lang="en-US" sz="2400" dirty="0" smtClean="0"/>
              <a:t>Be </a:t>
            </a:r>
            <a:r>
              <a:rPr lang="en-US" sz="2400" dirty="0"/>
              <a:t>sure to strain out any bulky ingredients before adding it to the food, but from there you just proceed with the recipe as normal, but instead of an ordinary meal, you create magical fare. </a:t>
            </a:r>
          </a:p>
        </p:txBody>
      </p:sp>
    </p:spTree>
    <p:extLst>
      <p:ext uri="{BB962C8B-B14F-4D97-AF65-F5344CB8AC3E}">
        <p14:creationId xmlns:p14="http://schemas.microsoft.com/office/powerpoint/2010/main" val="35049596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85799"/>
          </a:xfrm>
        </p:spPr>
        <p:txBody>
          <a:bodyPr>
            <a:normAutofit fontScale="90000"/>
          </a:bodyPr>
          <a:lstStyle/>
          <a:p>
            <a:r>
              <a:rPr lang="en-US" dirty="0" smtClean="0"/>
              <a:t>Healing Soup Base Potion</a:t>
            </a:r>
            <a:endParaRPr lang="en-US" dirty="0"/>
          </a:p>
        </p:txBody>
      </p:sp>
      <p:sp>
        <p:nvSpPr>
          <p:cNvPr id="3" name="Subtitle 2"/>
          <p:cNvSpPr>
            <a:spLocks noGrp="1"/>
          </p:cNvSpPr>
          <p:nvPr>
            <p:ph type="subTitle" idx="1"/>
          </p:nvPr>
        </p:nvSpPr>
        <p:spPr>
          <a:xfrm>
            <a:off x="381000" y="838200"/>
            <a:ext cx="8534400" cy="5715000"/>
          </a:xfrm>
        </p:spPr>
        <p:txBody>
          <a:bodyPr>
            <a:normAutofit/>
          </a:bodyPr>
          <a:lstStyle/>
          <a:p>
            <a:pPr marL="457200" indent="-457200" algn="l">
              <a:buFont typeface="Arial" panose="020B0604020202020204" pitchFamily="34" charset="0"/>
              <a:buChar char="•"/>
            </a:pPr>
            <a:r>
              <a:rPr lang="en-US" dirty="0" smtClean="0">
                <a:solidFill>
                  <a:schemeClr val="tx1"/>
                </a:solidFill>
              </a:rPr>
              <a:t>4 cups Water</a:t>
            </a:r>
          </a:p>
          <a:p>
            <a:pPr marL="457200" indent="-457200" algn="l">
              <a:buFont typeface="Arial" panose="020B0604020202020204" pitchFamily="34" charset="0"/>
              <a:buChar char="•"/>
            </a:pPr>
            <a:r>
              <a:rPr lang="en-US" dirty="0" smtClean="0">
                <a:solidFill>
                  <a:schemeClr val="tx1"/>
                </a:solidFill>
              </a:rPr>
              <a:t>1 large Onion, chopped</a:t>
            </a:r>
          </a:p>
          <a:p>
            <a:pPr marL="457200" indent="-457200" algn="l">
              <a:buFont typeface="Arial" panose="020B0604020202020204" pitchFamily="34" charset="0"/>
              <a:buChar char="•"/>
            </a:pPr>
            <a:r>
              <a:rPr lang="en-US" dirty="0" smtClean="0">
                <a:solidFill>
                  <a:schemeClr val="tx1"/>
                </a:solidFill>
              </a:rPr>
              <a:t>3 cloves Garlic, minced</a:t>
            </a:r>
          </a:p>
          <a:p>
            <a:pPr marL="457200" indent="-457200" algn="l">
              <a:buFont typeface="Arial" panose="020B0604020202020204" pitchFamily="34" charset="0"/>
              <a:buChar char="•"/>
            </a:pPr>
            <a:r>
              <a:rPr lang="en-US" dirty="0" smtClean="0">
                <a:solidFill>
                  <a:schemeClr val="tx1"/>
                </a:solidFill>
              </a:rPr>
              <a:t>1 stalk Celery, halved lengthwise and chopped</a:t>
            </a:r>
          </a:p>
          <a:p>
            <a:pPr marL="457200" indent="-457200" algn="l">
              <a:buFont typeface="Arial" panose="020B0604020202020204" pitchFamily="34" charset="0"/>
              <a:buChar char="•"/>
            </a:pPr>
            <a:r>
              <a:rPr lang="en-US" dirty="0" smtClean="0">
                <a:solidFill>
                  <a:schemeClr val="tx1"/>
                </a:solidFill>
              </a:rPr>
              <a:t>¼ cup Parsley</a:t>
            </a:r>
          </a:p>
          <a:p>
            <a:pPr marL="457200" indent="-457200" algn="l">
              <a:buFont typeface="Arial" panose="020B0604020202020204" pitchFamily="34" charset="0"/>
              <a:buChar char="•"/>
            </a:pPr>
            <a:r>
              <a:rPr lang="en-US" dirty="0" smtClean="0">
                <a:solidFill>
                  <a:schemeClr val="tx1"/>
                </a:solidFill>
              </a:rPr>
              <a:t>1 Bay leaf</a:t>
            </a:r>
          </a:p>
          <a:p>
            <a:pPr marL="457200" indent="-457200" algn="l">
              <a:buFont typeface="Arial" panose="020B0604020202020204" pitchFamily="34" charset="0"/>
              <a:buChar char="•"/>
            </a:pPr>
            <a:r>
              <a:rPr lang="en-US" dirty="0" smtClean="0">
                <a:solidFill>
                  <a:schemeClr val="tx1"/>
                </a:solidFill>
              </a:rPr>
              <a:t>½ teaspoon Thyme</a:t>
            </a:r>
          </a:p>
          <a:p>
            <a:pPr marL="457200" indent="-457200" algn="l">
              <a:buFont typeface="Arial" panose="020B0604020202020204" pitchFamily="34" charset="0"/>
              <a:buChar char="•"/>
            </a:pPr>
            <a:r>
              <a:rPr lang="en-US" dirty="0" smtClean="0">
                <a:solidFill>
                  <a:schemeClr val="tx1"/>
                </a:solidFill>
              </a:rPr>
              <a:t>½ teaspoon Oregano</a:t>
            </a:r>
          </a:p>
          <a:p>
            <a:pPr marL="457200" indent="-457200" algn="l">
              <a:buFont typeface="Arial" panose="020B0604020202020204" pitchFamily="34" charset="0"/>
              <a:buChar char="•"/>
            </a:pPr>
            <a:endParaRPr lang="en-US" dirty="0" smtClean="0">
              <a:solidFill>
                <a:schemeClr val="tx1"/>
              </a:solidFill>
            </a:endParaRPr>
          </a:p>
          <a:p>
            <a:pPr algn="l"/>
            <a:r>
              <a:rPr lang="en-US" dirty="0" smtClean="0">
                <a:solidFill>
                  <a:schemeClr val="tx1"/>
                </a:solidFill>
              </a:rPr>
              <a:t>Empower each of the ingredients for healing and simmer on the stove for 15 to 20 minutes, then remove from heat and allow to cool. Strain and store for use in recipes.</a:t>
            </a:r>
          </a:p>
          <a:p>
            <a:pPr algn="l"/>
            <a:endParaRPr lang="en-US" dirty="0">
              <a:solidFill>
                <a:schemeClr val="tx1"/>
              </a:solidFill>
            </a:endParaRPr>
          </a:p>
        </p:txBody>
      </p:sp>
    </p:spTree>
    <p:extLst>
      <p:ext uri="{BB962C8B-B14F-4D97-AF65-F5344CB8AC3E}">
        <p14:creationId xmlns:p14="http://schemas.microsoft.com/office/powerpoint/2010/main" val="1900285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1143000"/>
          </a:xfrm>
        </p:spPr>
        <p:txBody>
          <a:bodyPr>
            <a:normAutofit/>
          </a:bodyPr>
          <a:lstStyle/>
          <a:p>
            <a:r>
              <a:rPr lang="en-US" sz="3200" b="1" dirty="0" smtClean="0"/>
              <a:t>Properly Extracting the essences from Herbs, Flowers, Roots and Barks</a:t>
            </a: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smtClean="0"/>
              <a:t>Infusion: Simmer the ingredients in water over low heat for ten to fifteen minutes. Best for light plant materials such as herbs and flowers</a:t>
            </a:r>
          </a:p>
          <a:p>
            <a:r>
              <a:rPr lang="en-US" dirty="0" smtClean="0"/>
              <a:t>Decoction: Boiling the ingredients for fifteen minutes to half an hour or longer to extract their properties. Best for tougher items such as barks and roots.</a:t>
            </a:r>
          </a:p>
          <a:p>
            <a:r>
              <a:rPr lang="en-US" dirty="0" smtClean="0"/>
              <a:t>For complex potions, a two-step process of boiling the roots and barks then after the heat is off adding in the herbs and flowers is required.</a:t>
            </a:r>
            <a:endParaRPr lang="en-US" dirty="0"/>
          </a:p>
        </p:txBody>
      </p:sp>
    </p:spTree>
    <p:extLst>
      <p:ext uri="{BB962C8B-B14F-4D97-AF65-F5344CB8AC3E}">
        <p14:creationId xmlns:p14="http://schemas.microsoft.com/office/powerpoint/2010/main" val="15837658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914399"/>
          </a:xfrm>
        </p:spPr>
        <p:txBody>
          <a:bodyPr>
            <a:normAutofit/>
          </a:bodyPr>
          <a:lstStyle/>
          <a:p>
            <a:pPr algn="l"/>
            <a:r>
              <a:rPr lang="en-US" b="1" dirty="0" smtClean="0">
                <a:solidFill>
                  <a:srgbClr val="FF0000"/>
                </a:solidFill>
                <a:latin typeface="Calibri" panose="020F0502020204030204" pitchFamily="34" charset="0"/>
              </a:rPr>
              <a:t>Important Cautions!!!</a:t>
            </a:r>
            <a:endParaRPr lang="en-US" b="1" dirty="0">
              <a:solidFill>
                <a:srgbClr val="FF0000"/>
              </a:solidFill>
              <a:latin typeface="Calibri" panose="020F0502020204030204" pitchFamily="34" charset="0"/>
            </a:endParaRPr>
          </a:p>
        </p:txBody>
      </p:sp>
      <p:sp>
        <p:nvSpPr>
          <p:cNvPr id="3" name="Subtitle 2"/>
          <p:cNvSpPr>
            <a:spLocks noGrp="1"/>
          </p:cNvSpPr>
          <p:nvPr>
            <p:ph type="subTitle" idx="1"/>
          </p:nvPr>
        </p:nvSpPr>
        <p:spPr>
          <a:xfrm>
            <a:off x="1371600" y="1981200"/>
            <a:ext cx="6400800" cy="3657600"/>
          </a:xfrm>
        </p:spPr>
        <p:txBody>
          <a:bodyPr>
            <a:normAutofit/>
          </a:bodyPr>
          <a:lstStyle/>
          <a:p>
            <a:pPr algn="l"/>
            <a:r>
              <a:rPr lang="en-US" sz="4800" dirty="0" smtClean="0">
                <a:solidFill>
                  <a:schemeClr val="tx1"/>
                </a:solidFill>
                <a:latin typeface="Calibri" panose="020F0502020204030204" pitchFamily="34" charset="0"/>
              </a:rPr>
              <a:t>Addressing ethics, allergies, and toxic ingredients</a:t>
            </a:r>
            <a:endParaRPr lang="en-US" sz="48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313563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381001"/>
            <a:ext cx="7772400" cy="914399"/>
          </a:xfrm>
        </p:spPr>
        <p:txBody>
          <a:bodyPr>
            <a:normAutofit/>
          </a:bodyPr>
          <a:lstStyle/>
          <a:p>
            <a:r>
              <a:rPr lang="en-US" dirty="0" smtClean="0"/>
              <a:t>Ethical Considerations</a:t>
            </a:r>
            <a:endParaRPr lang="en-US" dirty="0"/>
          </a:p>
        </p:txBody>
      </p:sp>
      <p:sp>
        <p:nvSpPr>
          <p:cNvPr id="8" name="Subtitle 7"/>
          <p:cNvSpPr>
            <a:spLocks noGrp="1"/>
          </p:cNvSpPr>
          <p:nvPr>
            <p:ph type="subTitle" idx="1"/>
          </p:nvPr>
        </p:nvSpPr>
        <p:spPr>
          <a:xfrm>
            <a:off x="381000" y="1143000"/>
            <a:ext cx="8153400" cy="4953000"/>
          </a:xfrm>
        </p:spPr>
        <p:txBody>
          <a:bodyPr>
            <a:normAutofit/>
          </a:bodyPr>
          <a:lstStyle/>
          <a:p>
            <a:pPr algn="l"/>
            <a:r>
              <a:rPr lang="en-US" sz="3200" dirty="0" smtClean="0">
                <a:solidFill>
                  <a:schemeClr val="tx1"/>
                </a:solidFill>
              </a:rPr>
              <a:t>I </a:t>
            </a:r>
            <a:r>
              <a:rPr lang="en-US" sz="3200" dirty="0">
                <a:solidFill>
                  <a:schemeClr val="tx1"/>
                </a:solidFill>
              </a:rPr>
              <a:t>would advise that conducting oneself magically the same way as in regular life is a reliable personal standard to follow</a:t>
            </a:r>
            <a:r>
              <a:rPr lang="en-US" sz="3200" dirty="0" smtClean="0">
                <a:solidFill>
                  <a:schemeClr val="tx1"/>
                </a:solidFill>
              </a:rPr>
              <a:t>.</a:t>
            </a:r>
          </a:p>
          <a:p>
            <a:pPr algn="l"/>
            <a:endParaRPr lang="en-US" sz="3200" dirty="0">
              <a:solidFill>
                <a:schemeClr val="tx1"/>
              </a:solidFill>
            </a:endParaRPr>
          </a:p>
          <a:p>
            <a:pPr algn="l"/>
            <a:r>
              <a:rPr lang="en-US" sz="3200" dirty="0" smtClean="0">
                <a:solidFill>
                  <a:schemeClr val="tx1"/>
                </a:solidFill>
              </a:rPr>
              <a:t> </a:t>
            </a:r>
            <a:r>
              <a:rPr lang="en-US" sz="3200" dirty="0">
                <a:solidFill>
                  <a:schemeClr val="tx1"/>
                </a:solidFill>
              </a:rPr>
              <a:t>That being said, it is really up to each individual spell-caster to decide their personal magical boundaries. I am not here advocating for anyone to work magic according to my personal ethics. </a:t>
            </a:r>
          </a:p>
        </p:txBody>
      </p:sp>
    </p:spTree>
    <p:extLst>
      <p:ext uri="{BB962C8B-B14F-4D97-AF65-F5344CB8AC3E}">
        <p14:creationId xmlns:p14="http://schemas.microsoft.com/office/powerpoint/2010/main" val="15779175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Ethical Considerations</a:t>
            </a:r>
            <a:endParaRPr lang="en-US" dirty="0"/>
          </a:p>
        </p:txBody>
      </p:sp>
      <p:sp>
        <p:nvSpPr>
          <p:cNvPr id="3" name="Content Placeholder 2"/>
          <p:cNvSpPr>
            <a:spLocks noGrp="1"/>
          </p:cNvSpPr>
          <p:nvPr>
            <p:ph idx="1"/>
          </p:nvPr>
        </p:nvSpPr>
        <p:spPr>
          <a:xfrm>
            <a:off x="457200" y="1143000"/>
            <a:ext cx="8229600" cy="5410200"/>
          </a:xfrm>
        </p:spPr>
        <p:txBody>
          <a:bodyPr>
            <a:normAutofit fontScale="70000" lnSpcReduction="20000"/>
          </a:bodyPr>
          <a:lstStyle/>
          <a:p>
            <a:r>
              <a:rPr lang="en-US" sz="3600" dirty="0"/>
              <a:t>Though all types of magic have special considerations for their individual uses, potion magic specifically has some unique ethical concerns which are independent of energetic return.</a:t>
            </a:r>
          </a:p>
          <a:p>
            <a:endParaRPr lang="en-US" dirty="0"/>
          </a:p>
          <a:p>
            <a:r>
              <a:rPr lang="en-US" dirty="0"/>
              <a:t>	</a:t>
            </a:r>
            <a:r>
              <a:rPr lang="en-US" sz="3600" dirty="0"/>
              <a:t>Any spell work involving something that is ingested has the potential of having not only a magical effect, but a physiological one as well. This can be problematic when this magic involves other people. When using potions on ourselves, we usually know what we can or cannot ingest and can make sensible omissions or substitutions. For example, if alcohol is a problem, then avoiding any potions or elixirs which include any form of liquor is the best choice. </a:t>
            </a:r>
          </a:p>
        </p:txBody>
      </p:sp>
    </p:spTree>
    <p:extLst>
      <p:ext uri="{BB962C8B-B14F-4D97-AF65-F5344CB8AC3E}">
        <p14:creationId xmlns:p14="http://schemas.microsoft.com/office/powerpoint/2010/main" val="28843365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534400" cy="5386090"/>
          </a:xfrm>
          <a:prstGeom prst="rect">
            <a:avLst/>
          </a:prstGeom>
        </p:spPr>
        <p:txBody>
          <a:bodyPr wrap="square">
            <a:spAutoFit/>
          </a:bodyPr>
          <a:lstStyle/>
          <a:p>
            <a:r>
              <a:rPr lang="en-US" sz="2400" dirty="0" smtClean="0"/>
              <a:t>Where other people are concerned, such issues are not always as clear. While I feel that it is a sensible idea to obtain permission from someone before performing magic on them for the importance of consent alone, it is even more imperative when there are unknown factors such as special dietary restrictions or food allergies. </a:t>
            </a:r>
          </a:p>
          <a:p>
            <a:endParaRPr lang="en-US" sz="2400" dirty="0"/>
          </a:p>
          <a:p>
            <a:r>
              <a:rPr lang="en-US" sz="2400" dirty="0" smtClean="0"/>
              <a:t>Aside </a:t>
            </a:r>
            <a:r>
              <a:rPr lang="en-US" sz="2400" dirty="0"/>
              <a:t>from the highly questionable action of dosing someone without their knowledge or permission, the possibility of sending someone into anaphylactic shock or rehab by means of a potion is beyond unacceptable. This is one (maybe the strongest) reason why seeking consent before using magic on someone is a good idea</a:t>
            </a:r>
            <a:r>
              <a:rPr lang="en-US" sz="2800" dirty="0"/>
              <a:t>.</a:t>
            </a:r>
          </a:p>
          <a:p>
            <a:endParaRPr lang="en-US" sz="2800" dirty="0"/>
          </a:p>
        </p:txBody>
      </p:sp>
    </p:spTree>
    <p:extLst>
      <p:ext uri="{BB962C8B-B14F-4D97-AF65-F5344CB8AC3E}">
        <p14:creationId xmlns:p14="http://schemas.microsoft.com/office/powerpoint/2010/main" val="24408675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1"/>
            <a:ext cx="8610600" cy="6832640"/>
          </a:xfrm>
          <a:prstGeom prst="rect">
            <a:avLst/>
          </a:prstGeom>
        </p:spPr>
        <p:txBody>
          <a:bodyPr wrap="square">
            <a:spAutoFit/>
          </a:bodyPr>
          <a:lstStyle/>
          <a:p>
            <a:r>
              <a:rPr lang="en-US" sz="2600" dirty="0"/>
              <a:t>Another view of magical practice carries the idea of weaving the magical permission right into the spell. </a:t>
            </a:r>
            <a:endParaRPr lang="en-US" sz="2600" dirty="0" smtClean="0"/>
          </a:p>
          <a:p>
            <a:endParaRPr lang="en-US" sz="2600" dirty="0" smtClean="0"/>
          </a:p>
          <a:p>
            <a:r>
              <a:rPr lang="en-US" sz="2600" dirty="0" smtClean="0"/>
              <a:t>Particularly </a:t>
            </a:r>
            <a:r>
              <a:rPr lang="en-US" sz="2600" dirty="0"/>
              <a:t>in cases of healing or protection magic, casting a spell or making a potion with the condition that it work</a:t>
            </a:r>
            <a:r>
              <a:rPr lang="en-US" sz="2600" b="1" dirty="0"/>
              <a:t> “by free will” and “for the highest good” charges its energy with the intention that if the magic is subconsciously rejected by its recipient it will dissipate without harm. </a:t>
            </a:r>
            <a:endParaRPr lang="en-US" sz="2600" b="1" dirty="0" smtClean="0"/>
          </a:p>
          <a:p>
            <a:endParaRPr lang="en-US" sz="2600" dirty="0"/>
          </a:p>
          <a:p>
            <a:r>
              <a:rPr lang="en-US" sz="2600" dirty="0" smtClean="0"/>
              <a:t>I </a:t>
            </a:r>
            <a:r>
              <a:rPr lang="en-US" sz="2600" dirty="0"/>
              <a:t>feel that this is a fair and ethical idea provided that any dietary restrictions or allergies are taken into account and that such action is reserved for special cases and not used as an excuse to perform magic on people recklessly</a:t>
            </a:r>
            <a:r>
              <a:rPr lang="en-US" sz="2600" dirty="0" smtClean="0"/>
              <a:t>.</a:t>
            </a:r>
          </a:p>
          <a:p>
            <a:endParaRPr lang="en-US" sz="2400" dirty="0"/>
          </a:p>
          <a:p>
            <a:endParaRPr lang="en-US" sz="2400" dirty="0"/>
          </a:p>
        </p:txBody>
      </p:sp>
    </p:spTree>
    <p:extLst>
      <p:ext uri="{BB962C8B-B14F-4D97-AF65-F5344CB8AC3E}">
        <p14:creationId xmlns:p14="http://schemas.microsoft.com/office/powerpoint/2010/main" val="15641274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57199"/>
          </a:xfrm>
        </p:spPr>
        <p:txBody>
          <a:bodyPr>
            <a:normAutofit fontScale="90000"/>
          </a:bodyPr>
          <a:lstStyle/>
          <a:p>
            <a:r>
              <a:rPr lang="en-US" dirty="0" smtClean="0"/>
              <a:t>Toxic Ingredient Concerns</a:t>
            </a:r>
            <a:endParaRPr lang="en-US" dirty="0"/>
          </a:p>
        </p:txBody>
      </p:sp>
      <p:sp>
        <p:nvSpPr>
          <p:cNvPr id="3" name="Subtitle 2"/>
          <p:cNvSpPr>
            <a:spLocks noGrp="1"/>
          </p:cNvSpPr>
          <p:nvPr>
            <p:ph type="subTitle" idx="1"/>
          </p:nvPr>
        </p:nvSpPr>
        <p:spPr>
          <a:xfrm>
            <a:off x="381000" y="1371600"/>
            <a:ext cx="8458200" cy="4876800"/>
          </a:xfrm>
        </p:spPr>
        <p:txBody>
          <a:bodyPr>
            <a:normAutofit/>
          </a:bodyPr>
          <a:lstStyle/>
          <a:p>
            <a:pPr algn="l"/>
            <a:r>
              <a:rPr lang="en-US" sz="2800" dirty="0" smtClean="0">
                <a:solidFill>
                  <a:schemeClr val="tx1"/>
                </a:solidFill>
              </a:rPr>
              <a:t>Be extremely careful when working with herbs that may be volatile or poisonous.</a:t>
            </a:r>
          </a:p>
          <a:p>
            <a:pPr algn="l"/>
            <a:endParaRPr lang="en-US" sz="2800" dirty="0" smtClean="0">
              <a:solidFill>
                <a:schemeClr val="tx1"/>
              </a:solidFill>
            </a:endParaRPr>
          </a:p>
          <a:p>
            <a:pPr algn="l"/>
            <a:r>
              <a:rPr lang="en-US" sz="2800" dirty="0" smtClean="0">
                <a:solidFill>
                  <a:schemeClr val="tx1"/>
                </a:solidFill>
              </a:rPr>
              <a:t>Baneful herbs such as henbane, </a:t>
            </a:r>
            <a:r>
              <a:rPr lang="en-US" sz="2800" dirty="0" err="1" smtClean="0">
                <a:solidFill>
                  <a:schemeClr val="tx1"/>
                </a:solidFill>
              </a:rPr>
              <a:t>datura</a:t>
            </a:r>
            <a:r>
              <a:rPr lang="en-US" sz="2800" dirty="0" smtClean="0">
                <a:solidFill>
                  <a:schemeClr val="tx1"/>
                </a:solidFill>
              </a:rPr>
              <a:t>, hemlock, aconite (monkshood, </a:t>
            </a:r>
            <a:r>
              <a:rPr lang="en-US" sz="2800" dirty="0" err="1" smtClean="0">
                <a:solidFill>
                  <a:schemeClr val="tx1"/>
                </a:solidFill>
              </a:rPr>
              <a:t>wolfsbane</a:t>
            </a:r>
            <a:r>
              <a:rPr lang="en-US" sz="2800" dirty="0" smtClean="0">
                <a:solidFill>
                  <a:schemeClr val="tx1"/>
                </a:solidFill>
              </a:rPr>
              <a:t>), etc. are best avoided unless you already have a prior working relationship with these powerful plants and in my opinion should only be used externally if at all.</a:t>
            </a:r>
            <a:endParaRPr lang="en-US" sz="2800" dirty="0">
              <a:solidFill>
                <a:schemeClr val="tx1"/>
              </a:solidFill>
            </a:endParaRPr>
          </a:p>
        </p:txBody>
      </p:sp>
    </p:spTree>
    <p:extLst>
      <p:ext uri="{BB962C8B-B14F-4D97-AF65-F5344CB8AC3E}">
        <p14:creationId xmlns:p14="http://schemas.microsoft.com/office/powerpoint/2010/main" val="7143334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Toxic Ingredient Concerns</a:t>
            </a:r>
            <a:endParaRPr lang="en-US" dirty="0"/>
          </a:p>
        </p:txBody>
      </p:sp>
      <p:sp>
        <p:nvSpPr>
          <p:cNvPr id="3" name="Content Placeholder 2"/>
          <p:cNvSpPr>
            <a:spLocks noGrp="1"/>
          </p:cNvSpPr>
          <p:nvPr>
            <p:ph idx="1"/>
          </p:nvPr>
        </p:nvSpPr>
        <p:spPr/>
        <p:txBody>
          <a:bodyPr/>
          <a:lstStyle/>
          <a:p>
            <a:r>
              <a:rPr lang="en-US" dirty="0" smtClean="0"/>
              <a:t>Strong herbs such as valerian, garlic, rue, mugwort, wormwood, etc. should be used with care as herbs like mugwort, wormwood, and rue can cause problems during pregnancy and garlic and valerian have overpowering tastes and odors.</a:t>
            </a:r>
          </a:p>
          <a:p>
            <a:r>
              <a:rPr lang="en-US" dirty="0" smtClean="0"/>
              <a:t>Valerian is quite effective but smells horrible!</a:t>
            </a:r>
            <a:endParaRPr lang="en-US" dirty="0"/>
          </a:p>
        </p:txBody>
      </p:sp>
    </p:spTree>
    <p:extLst>
      <p:ext uri="{BB962C8B-B14F-4D97-AF65-F5344CB8AC3E}">
        <p14:creationId xmlns:p14="http://schemas.microsoft.com/office/powerpoint/2010/main" val="812607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Ingredient Concerns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Gems in Potions, Elixirs and Brews</a:t>
            </a:r>
          </a:p>
          <a:p>
            <a:endParaRPr lang="en-US" dirty="0"/>
          </a:p>
          <a:p>
            <a:r>
              <a:rPr lang="en-US" dirty="0" smtClean="0"/>
              <a:t>Many gems are best avoided in any mixtures meant to be ingested as they can leach potentially toxic substances into the liquid.</a:t>
            </a:r>
          </a:p>
          <a:p>
            <a:endParaRPr lang="en-US" dirty="0"/>
          </a:p>
          <a:p>
            <a:r>
              <a:rPr lang="en-US" dirty="0" smtClean="0"/>
              <a:t>Such stones as </a:t>
            </a:r>
            <a:r>
              <a:rPr lang="en-US" b="1" dirty="0" smtClean="0"/>
              <a:t>aventurine, iolite, garnet, ruby, sapphire, and emerald </a:t>
            </a:r>
            <a:r>
              <a:rPr lang="en-US" dirty="0" smtClean="0"/>
              <a:t>can leach aluminum</a:t>
            </a:r>
            <a:endParaRPr lang="en-US" dirty="0"/>
          </a:p>
        </p:txBody>
      </p:sp>
    </p:spTree>
    <p:extLst>
      <p:ext uri="{BB962C8B-B14F-4D97-AF65-F5344CB8AC3E}">
        <p14:creationId xmlns:p14="http://schemas.microsoft.com/office/powerpoint/2010/main" val="21919283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Ingredient Concerns</a:t>
            </a:r>
            <a:endParaRPr lang="en-US" dirty="0"/>
          </a:p>
        </p:txBody>
      </p:sp>
      <p:sp>
        <p:nvSpPr>
          <p:cNvPr id="3" name="Content Placeholder 2"/>
          <p:cNvSpPr>
            <a:spLocks noGrp="1"/>
          </p:cNvSpPr>
          <p:nvPr>
            <p:ph idx="1"/>
          </p:nvPr>
        </p:nvSpPr>
        <p:spPr/>
        <p:txBody>
          <a:bodyPr/>
          <a:lstStyle/>
          <a:p>
            <a:r>
              <a:rPr lang="en-US" dirty="0" smtClean="0"/>
              <a:t>Stones such as </a:t>
            </a:r>
            <a:r>
              <a:rPr lang="en-US" b="1" dirty="0" smtClean="0"/>
              <a:t>azurite and malachite </a:t>
            </a:r>
            <a:r>
              <a:rPr lang="en-US" dirty="0" smtClean="0"/>
              <a:t>contain copper</a:t>
            </a:r>
          </a:p>
          <a:p>
            <a:endParaRPr lang="en-US" dirty="0"/>
          </a:p>
          <a:p>
            <a:r>
              <a:rPr lang="en-US" dirty="0" smtClean="0"/>
              <a:t>Some people use clear quartz, rose quartz, amethyst, and citrine in their potions and elixirs without problems but when in doubt, leave it out. </a:t>
            </a:r>
            <a:endParaRPr lang="en-US" dirty="0"/>
          </a:p>
        </p:txBody>
      </p:sp>
    </p:spTree>
    <p:extLst>
      <p:ext uri="{BB962C8B-B14F-4D97-AF65-F5344CB8AC3E}">
        <p14:creationId xmlns:p14="http://schemas.microsoft.com/office/powerpoint/2010/main" val="20761597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Bonus Recipes</a:t>
            </a:r>
            <a:endParaRPr lang="en-US" dirty="0"/>
          </a:p>
        </p:txBody>
      </p:sp>
      <p:sp>
        <p:nvSpPr>
          <p:cNvPr id="3" name="Content Placeholder 2"/>
          <p:cNvSpPr>
            <a:spLocks noGrp="1"/>
          </p:cNvSpPr>
          <p:nvPr>
            <p:ph idx="1"/>
          </p:nvPr>
        </p:nvSpPr>
        <p:spPr/>
        <p:txBody>
          <a:bodyPr>
            <a:normAutofit/>
          </a:bodyPr>
          <a:lstStyle/>
          <a:p>
            <a:pPr marL="36576" indent="0">
              <a:buNone/>
            </a:pPr>
            <a:r>
              <a:rPr lang="en-US" sz="3600" dirty="0" smtClean="0"/>
              <a:t>Here are 3 extra recipes, two of which are not in any of my published books.</a:t>
            </a:r>
          </a:p>
          <a:p>
            <a:pPr marL="36576" indent="0">
              <a:buNone/>
            </a:pPr>
            <a:r>
              <a:rPr lang="en-US" sz="3600" dirty="0" smtClean="0"/>
              <a:t>The first recipe is my Sleeping Potion. </a:t>
            </a:r>
            <a:endParaRPr lang="en-US" sz="3600" dirty="0"/>
          </a:p>
        </p:txBody>
      </p:sp>
    </p:spTree>
    <p:extLst>
      <p:ext uri="{BB962C8B-B14F-4D97-AF65-F5344CB8AC3E}">
        <p14:creationId xmlns:p14="http://schemas.microsoft.com/office/powerpoint/2010/main" val="3173101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3600" dirty="0" smtClean="0"/>
              <a:t>Process of Magical Empowerment</a:t>
            </a:r>
            <a:endParaRPr lang="en-US" sz="3600" dirty="0"/>
          </a:p>
        </p:txBody>
      </p:sp>
      <p:sp>
        <p:nvSpPr>
          <p:cNvPr id="3" name="Content Placeholder 2"/>
          <p:cNvSpPr>
            <a:spLocks noGrp="1"/>
          </p:cNvSpPr>
          <p:nvPr>
            <p:ph idx="1"/>
          </p:nvPr>
        </p:nvSpPr>
        <p:spPr>
          <a:xfrm>
            <a:off x="457200" y="914400"/>
            <a:ext cx="8382000" cy="5791200"/>
          </a:xfrm>
        </p:spPr>
        <p:txBody>
          <a:bodyPr>
            <a:normAutofit fontScale="92500" lnSpcReduction="20000"/>
          </a:bodyPr>
          <a:lstStyle/>
          <a:p>
            <a:pPr marL="36576" indent="0">
              <a:buNone/>
            </a:pPr>
            <a:r>
              <a:rPr lang="en-US" dirty="0"/>
              <a:t>As it applies specifically to potion and brew making, the empowerment process usually consists of gathering each of the ingredients for the brew (ideally in separate containers) and holding each ingredient in your hand (or hold your hand over it if it’s too large) while focusing on your magical goal. </a:t>
            </a:r>
            <a:endParaRPr lang="en-US" dirty="0" smtClean="0"/>
          </a:p>
          <a:p>
            <a:pPr marL="36576" indent="0">
              <a:buNone/>
            </a:pPr>
            <a:endParaRPr lang="en-US" dirty="0"/>
          </a:p>
          <a:p>
            <a:pPr marL="36576" indent="0">
              <a:buNone/>
            </a:pPr>
            <a:r>
              <a:rPr lang="en-US" dirty="0" smtClean="0"/>
              <a:t>Mentally </a:t>
            </a:r>
            <a:r>
              <a:rPr lang="en-US" dirty="0"/>
              <a:t>send the energy of your intention into the ingredient and visualize it mingling with the essence already present. Will that all the energies within the ingredient shall come into alignment with your goal. Once each of the ingredients are charged in this way, they can be combined into a single vessel to await transfer to the liquid or you can leave them in their containers so that they can be added to the </a:t>
            </a:r>
            <a:r>
              <a:rPr lang="en-US" dirty="0" smtClean="0"/>
              <a:t>brew or potion </a:t>
            </a:r>
            <a:r>
              <a:rPr lang="en-US" dirty="0"/>
              <a:t>one at a </a:t>
            </a:r>
            <a:r>
              <a:rPr lang="en-US" dirty="0" smtClean="0"/>
              <a:t>time. </a:t>
            </a:r>
            <a:endParaRPr lang="en-US" dirty="0"/>
          </a:p>
        </p:txBody>
      </p:sp>
    </p:spTree>
    <p:extLst>
      <p:ext uri="{BB962C8B-B14F-4D97-AF65-F5344CB8AC3E}">
        <p14:creationId xmlns:p14="http://schemas.microsoft.com/office/powerpoint/2010/main" val="5446811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Sleeping Potion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½ cups Water</a:t>
            </a:r>
          </a:p>
          <a:p>
            <a:r>
              <a:rPr lang="en-US" dirty="0" smtClean="0"/>
              <a:t>1 tablespoon Valerian</a:t>
            </a:r>
          </a:p>
          <a:p>
            <a:r>
              <a:rPr lang="en-US" dirty="0" smtClean="0"/>
              <a:t>1 tablespoon Hops (can be substituted with Catnip or Lavender)</a:t>
            </a:r>
          </a:p>
          <a:p>
            <a:r>
              <a:rPr lang="en-US" dirty="0" smtClean="0"/>
              <a:t>1 tablespoon Chamomile</a:t>
            </a:r>
          </a:p>
          <a:p>
            <a:r>
              <a:rPr lang="en-US" dirty="0" smtClean="0"/>
              <a:t>2 teaspoons Mugwort</a:t>
            </a:r>
          </a:p>
          <a:p>
            <a:r>
              <a:rPr lang="en-US" dirty="0" smtClean="0"/>
              <a:t>Sugar or sweetener to taste</a:t>
            </a:r>
          </a:p>
          <a:p>
            <a:pPr marL="36576" indent="0">
              <a:buNone/>
            </a:pPr>
            <a:r>
              <a:rPr lang="en-US" dirty="0" smtClean="0"/>
              <a:t>Charge the ingredients for sleep and simmer the first five items for 15 minutes. Allow to cool, strain and sweeten to taste. Warning: though effective this potion is not delicious. </a:t>
            </a:r>
            <a:endParaRPr lang="en-US" dirty="0"/>
          </a:p>
        </p:txBody>
      </p:sp>
    </p:spTree>
    <p:extLst>
      <p:ext uri="{BB962C8B-B14F-4D97-AF65-F5344CB8AC3E}">
        <p14:creationId xmlns:p14="http://schemas.microsoft.com/office/powerpoint/2010/main" val="40876654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Lucky in Love Potion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cup Water</a:t>
            </a:r>
          </a:p>
          <a:p>
            <a:r>
              <a:rPr lang="en-US" dirty="0" smtClean="0"/>
              <a:t>1 cup Apricot nectar</a:t>
            </a:r>
          </a:p>
          <a:p>
            <a:r>
              <a:rPr lang="en-US" dirty="0" smtClean="0"/>
              <a:t>1 teaspoon Lemon juice</a:t>
            </a:r>
          </a:p>
          <a:p>
            <a:r>
              <a:rPr lang="en-US" dirty="0" smtClean="0"/>
              <a:t>1 teaspoon Lavender </a:t>
            </a:r>
          </a:p>
          <a:p>
            <a:r>
              <a:rPr lang="en-US" dirty="0" smtClean="0"/>
              <a:t>¼ teaspoon Cardamom</a:t>
            </a:r>
          </a:p>
          <a:p>
            <a:r>
              <a:rPr lang="en-US" dirty="0" smtClean="0"/>
              <a:t>1 tablespoon pure Maple syrup</a:t>
            </a:r>
          </a:p>
          <a:p>
            <a:pPr marL="36576" indent="0">
              <a:buNone/>
            </a:pPr>
            <a:r>
              <a:rPr lang="en-US" dirty="0" smtClean="0"/>
              <a:t>Charge the ingredients for love and heat the lavender and cardamom in the water. Once cooled, strain and add the apricot nectar, lemon juice and maple syrup. The maple is aligned with Jupiter’s luck energy and should not be substituted is possible.</a:t>
            </a:r>
          </a:p>
          <a:p>
            <a:endParaRPr lang="en-US" dirty="0"/>
          </a:p>
        </p:txBody>
      </p:sp>
    </p:spTree>
    <p:extLst>
      <p:ext uri="{BB962C8B-B14F-4D97-AF65-F5344CB8AC3E}">
        <p14:creationId xmlns:p14="http://schemas.microsoft.com/office/powerpoint/2010/main" val="26866839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sz="4000" dirty="0" smtClean="0"/>
              <a:t>Binding Brew</a:t>
            </a:r>
            <a:endParaRPr lang="en-US" sz="4000" dirty="0"/>
          </a:p>
        </p:txBody>
      </p:sp>
      <p:sp>
        <p:nvSpPr>
          <p:cNvPr id="3" name="Content Placeholder 2"/>
          <p:cNvSpPr>
            <a:spLocks noGrp="1"/>
          </p:cNvSpPr>
          <p:nvPr>
            <p:ph idx="1"/>
          </p:nvPr>
        </p:nvSpPr>
        <p:spPr>
          <a:xfrm>
            <a:off x="457200" y="1066800"/>
            <a:ext cx="7467600" cy="5410200"/>
          </a:xfrm>
        </p:spPr>
        <p:txBody>
          <a:bodyPr>
            <a:normAutofit lnSpcReduction="10000"/>
          </a:bodyPr>
          <a:lstStyle/>
          <a:p>
            <a:pPr marL="36576" indent="0">
              <a:buNone/>
            </a:pPr>
            <a:r>
              <a:rPr lang="en-US" sz="2800" dirty="0" smtClean="0"/>
              <a:t>This brew can be used to anoint binding cords or talismans. It can also be used to anoint candles or sprinkled across a doorway or the foot steps of a troublesome person.</a:t>
            </a:r>
          </a:p>
          <a:p>
            <a:r>
              <a:rPr lang="en-US" sz="2800" dirty="0" smtClean="0"/>
              <a:t>2 cups Water</a:t>
            </a:r>
          </a:p>
          <a:p>
            <a:r>
              <a:rPr lang="en-US" sz="2800" dirty="0" smtClean="0"/>
              <a:t>1 tablespoon Nettle</a:t>
            </a:r>
          </a:p>
          <a:p>
            <a:r>
              <a:rPr lang="en-US" sz="2800" dirty="0" smtClean="0"/>
              <a:t>1 tablespoon Mullein</a:t>
            </a:r>
          </a:p>
          <a:p>
            <a:r>
              <a:rPr lang="en-US" sz="2800" dirty="0" smtClean="0"/>
              <a:t>1 tablespoon Ivy</a:t>
            </a:r>
          </a:p>
          <a:p>
            <a:r>
              <a:rPr lang="en-US" sz="2800" dirty="0" smtClean="0"/>
              <a:t>1 teaspoon Slippery elm</a:t>
            </a:r>
          </a:p>
          <a:p>
            <a:pPr marL="36576" indent="0">
              <a:buNone/>
            </a:pPr>
            <a:r>
              <a:rPr lang="en-US" sz="2800" dirty="0" smtClean="0"/>
              <a:t>Charge the ingredients for binding and brew them together. Once cooled and strained, bottle for use.</a:t>
            </a:r>
          </a:p>
          <a:p>
            <a:endParaRPr lang="en-US" sz="2400" dirty="0"/>
          </a:p>
        </p:txBody>
      </p:sp>
    </p:spTree>
    <p:extLst>
      <p:ext uri="{BB962C8B-B14F-4D97-AF65-F5344CB8AC3E}">
        <p14:creationId xmlns:p14="http://schemas.microsoft.com/office/powerpoint/2010/main" val="11098439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chaelfurie\Desktop\My Books\6 - The Witches Book of Potions\Witchs Book of Potion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6063"/>
            <a:ext cx="4572000" cy="630713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ichaelfurie\Desktop\My Books\6 - The Witches Book of Potions\Back Cov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46063"/>
            <a:ext cx="4038600" cy="6307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7663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57200"/>
            <a:ext cx="8686800" cy="6096000"/>
          </a:xfrm>
        </p:spPr>
        <p:txBody>
          <a:bodyPr>
            <a:normAutofit/>
          </a:bodyPr>
          <a:lstStyle/>
          <a:p>
            <a:pPr lvl="0"/>
            <a:r>
              <a:rPr lang="en-US" b="1" dirty="0" smtClean="0"/>
              <a:t>Magical Beverage</a:t>
            </a:r>
          </a:p>
          <a:p>
            <a:r>
              <a:rPr lang="en-US" dirty="0" smtClean="0"/>
              <a:t>Potions </a:t>
            </a:r>
            <a:r>
              <a:rPr lang="en-US" dirty="0"/>
              <a:t>can be drunk to meet a wide variety of needs. There are recipes for love and attraction, increased psychic ability, protection, spiritual cleansing, even mixtures to create a greater magical alignment to the energies of the Sabbats and esbats. </a:t>
            </a:r>
            <a:endParaRPr lang="en-US" dirty="0" smtClean="0"/>
          </a:p>
          <a:p>
            <a:r>
              <a:rPr lang="en-US" dirty="0" smtClean="0"/>
              <a:t>Another </a:t>
            </a:r>
            <a:r>
              <a:rPr lang="en-US" dirty="0"/>
              <a:t>advantage of creating drinkable magic is that since the ingredients must be edible, they’re often easy to obtain and many can be found in a local supermarket. </a:t>
            </a:r>
          </a:p>
          <a:p>
            <a:endParaRPr lang="en-US" dirty="0"/>
          </a:p>
        </p:txBody>
      </p:sp>
    </p:spTree>
    <p:extLst>
      <p:ext uri="{BB962C8B-B14F-4D97-AF65-F5344CB8AC3E}">
        <p14:creationId xmlns:p14="http://schemas.microsoft.com/office/powerpoint/2010/main" val="1005976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05800" cy="6093976"/>
          </a:xfrm>
          <a:prstGeom prst="rect">
            <a:avLst/>
          </a:prstGeom>
        </p:spPr>
        <p:txBody>
          <a:bodyPr wrap="square">
            <a:spAutoFit/>
          </a:bodyPr>
          <a:lstStyle/>
          <a:p>
            <a:r>
              <a:rPr lang="en-US" sz="2800" dirty="0" smtClean="0"/>
              <a:t>One disadvantage of potion magic is the need to be very aware of any ingredients that could potentially cause an allergic reaction or other medical issue.</a:t>
            </a:r>
          </a:p>
          <a:p>
            <a:endParaRPr lang="en-US" sz="2800" dirty="0" smtClean="0"/>
          </a:p>
          <a:p>
            <a:r>
              <a:rPr lang="en-US" sz="2800" dirty="0" smtClean="0"/>
              <a:t>Many herbs (such as mugwort) can cause problems during pregnancy and other ingredients (such as willow bark) should not be used by anyone on blood thinning medication. </a:t>
            </a:r>
          </a:p>
          <a:p>
            <a:endParaRPr lang="en-US" sz="2800" dirty="0" smtClean="0"/>
          </a:p>
          <a:p>
            <a:r>
              <a:rPr lang="en-US" sz="2800" dirty="0" smtClean="0"/>
              <a:t>With a little research and knowledge of your own allergies, if any, it is usually easy to identify whether a potion is safe or not. If there is any uncertainty, it is best to avoid drinking it at all.   </a:t>
            </a:r>
            <a:endParaRPr lang="en-US" sz="2800" dirty="0"/>
          </a:p>
        </p:txBody>
      </p:sp>
    </p:spTree>
    <p:extLst>
      <p:ext uri="{BB962C8B-B14F-4D97-AF65-F5344CB8AC3E}">
        <p14:creationId xmlns:p14="http://schemas.microsoft.com/office/powerpoint/2010/main" val="1508517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61999"/>
          </a:xfrm>
        </p:spPr>
        <p:txBody>
          <a:bodyPr>
            <a:normAutofit fontScale="90000"/>
          </a:bodyPr>
          <a:lstStyle/>
          <a:p>
            <a:r>
              <a:rPr lang="en-US" dirty="0" smtClean="0"/>
              <a:t>Green Fairy</a:t>
            </a:r>
            <a:endParaRPr lang="en-US" dirty="0"/>
          </a:p>
        </p:txBody>
      </p:sp>
      <p:sp>
        <p:nvSpPr>
          <p:cNvPr id="3" name="Subtitle 2"/>
          <p:cNvSpPr>
            <a:spLocks noGrp="1"/>
          </p:cNvSpPr>
          <p:nvPr>
            <p:ph type="subTitle" idx="1"/>
          </p:nvPr>
        </p:nvSpPr>
        <p:spPr>
          <a:xfrm>
            <a:off x="609600" y="1219200"/>
            <a:ext cx="8077200" cy="5257800"/>
          </a:xfrm>
        </p:spPr>
        <p:txBody>
          <a:bodyPr>
            <a:normAutofit/>
          </a:bodyPr>
          <a:lstStyle/>
          <a:p>
            <a:pPr marL="342900" indent="-342900" algn="l">
              <a:buFont typeface="Arial" panose="020B0604020202020204" pitchFamily="34" charset="0"/>
              <a:buChar char="•"/>
            </a:pPr>
            <a:r>
              <a:rPr lang="en-US" sz="2800" dirty="0" smtClean="0">
                <a:solidFill>
                  <a:schemeClr val="tx1"/>
                </a:solidFill>
              </a:rPr>
              <a:t>3 Cups Vodka</a:t>
            </a:r>
          </a:p>
          <a:p>
            <a:pPr marL="457200" indent="-457200" algn="l">
              <a:buFont typeface="Arial" panose="020B0604020202020204" pitchFamily="34" charset="0"/>
              <a:buChar char="•"/>
            </a:pPr>
            <a:r>
              <a:rPr lang="en-US" sz="2800" dirty="0" smtClean="0">
                <a:solidFill>
                  <a:schemeClr val="tx1"/>
                </a:solidFill>
              </a:rPr>
              <a:t>½ cup dried Wormwood</a:t>
            </a:r>
          </a:p>
          <a:p>
            <a:pPr marL="457200" indent="-457200" algn="l">
              <a:buFont typeface="Arial" panose="020B0604020202020204" pitchFamily="34" charset="0"/>
              <a:buChar char="•"/>
            </a:pPr>
            <a:r>
              <a:rPr lang="en-US" sz="2800" dirty="0" smtClean="0">
                <a:solidFill>
                  <a:schemeClr val="tx1"/>
                </a:solidFill>
              </a:rPr>
              <a:t>½ cup dried mint (or 4 </a:t>
            </a:r>
            <a:r>
              <a:rPr lang="en-US" sz="2800" dirty="0" err="1" smtClean="0">
                <a:solidFill>
                  <a:schemeClr val="tx1"/>
                </a:solidFill>
              </a:rPr>
              <a:t>tbl</a:t>
            </a:r>
            <a:r>
              <a:rPr lang="en-US" sz="2800" dirty="0" smtClean="0">
                <a:solidFill>
                  <a:schemeClr val="tx1"/>
                </a:solidFill>
              </a:rPr>
              <a:t>. Mint extract)</a:t>
            </a:r>
          </a:p>
          <a:p>
            <a:pPr marL="457200" indent="-457200" algn="l">
              <a:buFont typeface="Arial" panose="020B0604020202020204" pitchFamily="34" charset="0"/>
              <a:buChar char="•"/>
            </a:pPr>
            <a:r>
              <a:rPr lang="en-US" sz="2800" dirty="0" smtClean="0">
                <a:solidFill>
                  <a:schemeClr val="tx1"/>
                </a:solidFill>
              </a:rPr>
              <a:t>¼ cup Anise seeds (or 2 </a:t>
            </a:r>
            <a:r>
              <a:rPr lang="en-US" sz="2800" dirty="0" err="1" smtClean="0">
                <a:solidFill>
                  <a:schemeClr val="tx1"/>
                </a:solidFill>
              </a:rPr>
              <a:t>tbl</a:t>
            </a:r>
            <a:r>
              <a:rPr lang="en-US" sz="2800" dirty="0" smtClean="0">
                <a:solidFill>
                  <a:schemeClr val="tx1"/>
                </a:solidFill>
              </a:rPr>
              <a:t>. Anise extract)</a:t>
            </a:r>
          </a:p>
          <a:p>
            <a:pPr algn="l"/>
            <a:r>
              <a:rPr lang="en-US" sz="2800" dirty="0" smtClean="0">
                <a:solidFill>
                  <a:schemeClr val="tx1"/>
                </a:solidFill>
              </a:rPr>
              <a:t>Empower the ingredients and combine everything in a mason jar or a bottle with a cork. Steep out of direct light for at least seven days, shaking it once per day. </a:t>
            </a:r>
          </a:p>
          <a:p>
            <a:pPr algn="l"/>
            <a:r>
              <a:rPr lang="en-US" sz="2800" dirty="0" smtClean="0">
                <a:solidFill>
                  <a:schemeClr val="tx1"/>
                </a:solidFill>
              </a:rPr>
              <a:t>Then strain and rebottle for use.</a:t>
            </a:r>
          </a:p>
          <a:p>
            <a:pPr algn="l"/>
            <a:r>
              <a:rPr lang="en-US" sz="2800" b="1" dirty="0" smtClean="0">
                <a:solidFill>
                  <a:schemeClr val="tx1"/>
                </a:solidFill>
              </a:rPr>
              <a:t>To use</a:t>
            </a:r>
            <a:r>
              <a:rPr lang="en-US" sz="2800" dirty="0" smtClean="0">
                <a:solidFill>
                  <a:schemeClr val="tx1"/>
                </a:solidFill>
              </a:rPr>
              <a:t>: pour into a glass and then add an equal amount of water poured slowly over a sugar cube. </a:t>
            </a:r>
            <a:endParaRPr lang="en-US" sz="2800" dirty="0">
              <a:solidFill>
                <a:schemeClr val="tx1"/>
              </a:solidFill>
            </a:endParaRPr>
          </a:p>
        </p:txBody>
      </p:sp>
    </p:spTree>
    <p:extLst>
      <p:ext uri="{BB962C8B-B14F-4D97-AF65-F5344CB8AC3E}">
        <p14:creationId xmlns:p14="http://schemas.microsoft.com/office/powerpoint/2010/main" val="1600899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6063198"/>
          </a:xfrm>
          <a:prstGeom prst="rect">
            <a:avLst/>
          </a:prstGeom>
        </p:spPr>
        <p:txBody>
          <a:bodyPr wrap="square">
            <a:spAutoFit/>
          </a:bodyPr>
          <a:lstStyle/>
          <a:p>
            <a:pPr lvl="0"/>
            <a:r>
              <a:rPr lang="en-US" sz="2800" b="1" dirty="0"/>
              <a:t>Ritual Energy </a:t>
            </a:r>
            <a:r>
              <a:rPr lang="en-US" sz="2800" b="1" dirty="0" smtClean="0"/>
              <a:t>Enhancer or Cleanser</a:t>
            </a:r>
          </a:p>
          <a:p>
            <a:pPr lvl="0"/>
            <a:endParaRPr lang="en-US" sz="2400" b="1" dirty="0"/>
          </a:p>
          <a:p>
            <a:r>
              <a:rPr lang="en-US" sz="2800" dirty="0" smtClean="0"/>
              <a:t>Another </a:t>
            </a:r>
            <a:r>
              <a:rPr lang="en-US" sz="2800" dirty="0"/>
              <a:t>great use of this form of magic is to help energize and create a proper atmosphere for other spells or ritual work. This is most often done through the use of a brew rather than a potion. </a:t>
            </a:r>
            <a:endParaRPr lang="en-US" sz="2800" dirty="0" smtClean="0"/>
          </a:p>
          <a:p>
            <a:endParaRPr lang="en-US" sz="2800" dirty="0"/>
          </a:p>
          <a:p>
            <a:r>
              <a:rPr lang="en-US" sz="2800" dirty="0" smtClean="0"/>
              <a:t>One </a:t>
            </a:r>
            <a:r>
              <a:rPr lang="en-US" sz="2800" dirty="0"/>
              <a:t>of the ways to use a brew to enhance the atmosphere of a spell or ritual is to use it to </a:t>
            </a:r>
            <a:r>
              <a:rPr lang="en-US" sz="2800" b="1" dirty="0" err="1"/>
              <a:t>asperge</a:t>
            </a:r>
            <a:r>
              <a:rPr lang="en-US" sz="2800" dirty="0"/>
              <a:t> the ritual area, either in addition to or in place of the saltwater that is often sprinkled around the area prior to a rite. In this way, we can infuse an energy aligned with our goal into the ritual space right from the very beginning of the working.</a:t>
            </a:r>
          </a:p>
        </p:txBody>
      </p:sp>
    </p:spTree>
    <p:extLst>
      <p:ext uri="{BB962C8B-B14F-4D97-AF65-F5344CB8AC3E}">
        <p14:creationId xmlns:p14="http://schemas.microsoft.com/office/powerpoint/2010/main" val="2650956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33399"/>
          </a:xfrm>
        </p:spPr>
        <p:txBody>
          <a:bodyPr>
            <a:noAutofit/>
          </a:bodyPr>
          <a:lstStyle/>
          <a:p>
            <a:r>
              <a:rPr lang="en-US" sz="3600" dirty="0" smtClean="0"/>
              <a:t>Boundary Ward Banishing Brew</a:t>
            </a:r>
            <a:endParaRPr lang="en-US" sz="3600" dirty="0"/>
          </a:p>
        </p:txBody>
      </p:sp>
      <p:sp>
        <p:nvSpPr>
          <p:cNvPr id="3" name="Subtitle 2"/>
          <p:cNvSpPr>
            <a:spLocks noGrp="1"/>
          </p:cNvSpPr>
          <p:nvPr>
            <p:ph type="subTitle" idx="1"/>
          </p:nvPr>
        </p:nvSpPr>
        <p:spPr>
          <a:xfrm>
            <a:off x="381000" y="914400"/>
            <a:ext cx="8610600" cy="5638800"/>
          </a:xfrm>
        </p:spPr>
        <p:txBody>
          <a:bodyPr>
            <a:normAutofit/>
          </a:bodyPr>
          <a:lstStyle/>
          <a:p>
            <a:pPr marL="457200" indent="-457200" algn="l">
              <a:buFont typeface="Arial" panose="020B0604020202020204" pitchFamily="34" charset="0"/>
              <a:buChar char="•"/>
            </a:pPr>
            <a:r>
              <a:rPr lang="en-US" sz="2800" dirty="0" smtClean="0">
                <a:solidFill>
                  <a:schemeClr val="tx1"/>
                </a:solidFill>
              </a:rPr>
              <a:t>2 cups Water</a:t>
            </a:r>
          </a:p>
          <a:p>
            <a:pPr marL="457200" indent="-457200" algn="l">
              <a:buFont typeface="Arial" panose="020B0604020202020204" pitchFamily="34" charset="0"/>
              <a:buChar char="•"/>
            </a:pPr>
            <a:r>
              <a:rPr lang="en-US" sz="2800" dirty="0" smtClean="0">
                <a:solidFill>
                  <a:schemeClr val="tx1"/>
                </a:solidFill>
              </a:rPr>
              <a:t>1 tablespoon nettle leaves, dried</a:t>
            </a:r>
          </a:p>
          <a:p>
            <a:pPr marL="457200" indent="-457200" algn="l">
              <a:buFont typeface="Arial" panose="020B0604020202020204" pitchFamily="34" charset="0"/>
              <a:buChar char="•"/>
            </a:pPr>
            <a:r>
              <a:rPr lang="en-US" sz="2800" dirty="0" smtClean="0">
                <a:solidFill>
                  <a:schemeClr val="tx1"/>
                </a:solidFill>
              </a:rPr>
              <a:t>1 tablespoon mullein, dried</a:t>
            </a:r>
          </a:p>
          <a:p>
            <a:pPr marL="457200" indent="-457200" algn="l">
              <a:buFont typeface="Arial" panose="020B0604020202020204" pitchFamily="34" charset="0"/>
              <a:buChar char="•"/>
            </a:pPr>
            <a:r>
              <a:rPr lang="en-US" sz="2800" dirty="0" smtClean="0">
                <a:solidFill>
                  <a:schemeClr val="tx1"/>
                </a:solidFill>
              </a:rPr>
              <a:t>1 tablespoon onion, chopped</a:t>
            </a:r>
          </a:p>
          <a:p>
            <a:pPr marL="457200" indent="-457200" algn="l">
              <a:buFont typeface="Arial" panose="020B0604020202020204" pitchFamily="34" charset="0"/>
              <a:buChar char="•"/>
            </a:pPr>
            <a:endParaRPr lang="en-US" sz="2800" dirty="0" smtClean="0">
              <a:solidFill>
                <a:schemeClr val="tx1"/>
              </a:solidFill>
            </a:endParaRPr>
          </a:p>
          <a:p>
            <a:pPr algn="l"/>
            <a:r>
              <a:rPr lang="en-US" sz="2800" dirty="0" smtClean="0">
                <a:solidFill>
                  <a:schemeClr val="tx1"/>
                </a:solidFill>
              </a:rPr>
              <a:t>Charge the ingredients to “halt, repel, and banish all harmful energies, people, creatures, or forces” and brew together. Once cooled, strain and use by sprinkling around the room or outdoors, to encircle the home for protection.</a:t>
            </a:r>
            <a:endParaRPr lang="en-US" sz="2800" dirty="0">
              <a:solidFill>
                <a:schemeClr val="tx1"/>
              </a:solidFill>
            </a:endParaRPr>
          </a:p>
        </p:txBody>
      </p:sp>
    </p:spTree>
    <p:extLst>
      <p:ext uri="{BB962C8B-B14F-4D97-AF65-F5344CB8AC3E}">
        <p14:creationId xmlns:p14="http://schemas.microsoft.com/office/powerpoint/2010/main" val="1071910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439</TotalTime>
  <Words>3379</Words>
  <Application>Microsoft Office PowerPoint</Application>
  <PresentationFormat>On-screen Show (4:3)</PresentationFormat>
  <Paragraphs>258</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Technic</vt:lpstr>
      <vt:lpstr>WitchCon 2021</vt:lpstr>
      <vt:lpstr>Uses for Witch’s Potions and Brews</vt:lpstr>
      <vt:lpstr>Properly Extracting the essences from Herbs, Flowers, Roots and Barks</vt:lpstr>
      <vt:lpstr>Process of Magical Empowerment</vt:lpstr>
      <vt:lpstr>PowerPoint Presentation</vt:lpstr>
      <vt:lpstr>PowerPoint Presentation</vt:lpstr>
      <vt:lpstr>Green Fairy</vt:lpstr>
      <vt:lpstr>PowerPoint Presentation</vt:lpstr>
      <vt:lpstr>Boundary Ward Banishing Brew</vt:lpstr>
      <vt:lpstr>PowerPoint Presentation</vt:lpstr>
      <vt:lpstr>New Moon Brew</vt:lpstr>
      <vt:lpstr>PowerPoint Presentation</vt:lpstr>
      <vt:lpstr>Elemental Cleansing Brew</vt:lpstr>
      <vt:lpstr>PowerPoint Presentation</vt:lpstr>
      <vt:lpstr>Floor Wash Brew for Financial Security</vt:lpstr>
      <vt:lpstr>PowerPoint Presentation</vt:lpstr>
      <vt:lpstr>Elemental Earth Brew</vt:lpstr>
      <vt:lpstr>PowerPoint Presentation</vt:lpstr>
      <vt:lpstr>PowerPoint Presentation</vt:lpstr>
      <vt:lpstr>Darkness and Light Scrying Brew</vt:lpstr>
      <vt:lpstr>PowerPoint Presentation</vt:lpstr>
      <vt:lpstr>Money Bath Brew</vt:lpstr>
      <vt:lpstr>PowerPoint Presentation</vt:lpstr>
      <vt:lpstr>Spring Equinox Energy Brew</vt:lpstr>
      <vt:lpstr>PowerPoint Presentation</vt:lpstr>
      <vt:lpstr>Elemental Water Brew and  Witch Bottle for Love</vt:lpstr>
      <vt:lpstr>Witch Bottle for Love</vt:lpstr>
      <vt:lpstr>PowerPoint Presentation</vt:lpstr>
      <vt:lpstr>Healing Soup Base Potion</vt:lpstr>
      <vt:lpstr>Important Cautions!!!</vt:lpstr>
      <vt:lpstr>Ethical Considerations</vt:lpstr>
      <vt:lpstr>Ethical Considerations</vt:lpstr>
      <vt:lpstr>PowerPoint Presentation</vt:lpstr>
      <vt:lpstr>PowerPoint Presentation</vt:lpstr>
      <vt:lpstr>Toxic Ingredient Concerns</vt:lpstr>
      <vt:lpstr>Toxic Ingredient Concerns</vt:lpstr>
      <vt:lpstr>Toxic Ingredient Concerns</vt:lpstr>
      <vt:lpstr>Toxic Ingredient Concerns</vt:lpstr>
      <vt:lpstr>Bonus Recipes</vt:lpstr>
      <vt:lpstr>Sleeping Potion</vt:lpstr>
      <vt:lpstr>Lucky in Love Potion</vt:lpstr>
      <vt:lpstr>Binding Brew</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Uses for Witch’s Potions and Brews</dc:title>
  <dc:creator>michaelfurie</dc:creator>
  <cp:lastModifiedBy>michaelfurie</cp:lastModifiedBy>
  <cp:revision>29</cp:revision>
  <dcterms:created xsi:type="dcterms:W3CDTF">2021-03-06T23:07:18Z</dcterms:created>
  <dcterms:modified xsi:type="dcterms:W3CDTF">2021-03-07T06:26:26Z</dcterms:modified>
</cp:coreProperties>
</file>